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3"/>
  </p:notesMasterIdLst>
  <p:sldIdLst>
    <p:sldId id="256" r:id="rId2"/>
    <p:sldId id="364" r:id="rId3"/>
    <p:sldId id="344" r:id="rId4"/>
    <p:sldId id="353" r:id="rId5"/>
    <p:sldId id="345" r:id="rId6"/>
    <p:sldId id="346" r:id="rId7"/>
    <p:sldId id="354" r:id="rId8"/>
    <p:sldId id="359" r:id="rId9"/>
    <p:sldId id="347" r:id="rId10"/>
    <p:sldId id="360" r:id="rId11"/>
    <p:sldId id="361" r:id="rId12"/>
    <p:sldId id="357" r:id="rId13"/>
    <p:sldId id="362" r:id="rId14"/>
    <p:sldId id="363" r:id="rId15"/>
    <p:sldId id="358" r:id="rId16"/>
    <p:sldId id="367" r:id="rId17"/>
    <p:sldId id="365" r:id="rId18"/>
    <p:sldId id="366" r:id="rId19"/>
    <p:sldId id="368" r:id="rId20"/>
    <p:sldId id="316" r:id="rId21"/>
    <p:sldId id="31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20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B8B10-FDD6-944D-9407-05BB42F69152}" type="datetimeFigureOut">
              <a:rPr lang="en-US" smtClean="0"/>
              <a:t>11/8/16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63792-FF81-C541-83FE-83D09784B1A7}" type="slidenum">
              <a:rPr lang="en-US" smtClean="0"/>
              <a:t>‹#›</a:t>
            </a:fld>
            <a:endParaRPr lang="en-US" dirty="0"/>
          </a:p>
        </p:txBody>
      </p:sp>
    </p:spTree>
    <p:extLst>
      <p:ext uri="{BB962C8B-B14F-4D97-AF65-F5344CB8AC3E}">
        <p14:creationId xmlns:p14="http://schemas.microsoft.com/office/powerpoint/2010/main" val="3539257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ds.org/scriptures/bofm/mosiah/25.2?lang=eng%231" TargetMode="External"/><Relationship Id="rId4" Type="http://schemas.openxmlformats.org/officeDocument/2006/relationships/hyperlink" Target="https://www.lds.org/scriptures/bofm/omni/1.15?lang=eng%2314" TargetMode="External"/><Relationship Id="rId5" Type="http://schemas.openxmlformats.org/officeDocument/2006/relationships/hyperlink" Target="https://www.lds.org/scriptures/bofm/1-ne/4.13?lang=eng%2312" TargetMode="External"/><Relationship Id="rId6" Type="http://schemas.openxmlformats.org/officeDocument/2006/relationships/hyperlink" Target="https://www.lds.org/scriptures/bofm/omni/1.19?lang=eng%2318" TargetMode="External"/><Relationship Id="rId7" Type="http://schemas.openxmlformats.org/officeDocument/2006/relationships/hyperlink" Target="https://www.lds.org/scriptures/ot/gen/11?lang=eng" TargetMode="External"/><Relationship Id="rId8" Type="http://schemas.openxmlformats.org/officeDocument/2006/relationships/hyperlink" Target="https://www.lds.org/scriptures/bofm/ether/15.29-34?lang=eng%2328" TargetMode="External"/><Relationship Id="rId9" Type="http://schemas.openxmlformats.org/officeDocument/2006/relationships/hyperlink" Target="https://www.lds.org/scriptures/bofm/omni/1.21?lang=eng%2320"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ds.org/scriptures/bofm/2-ne/5.28-31?lang=eng%2327" TargetMode="External"/><Relationship Id="rId4" Type="http://schemas.openxmlformats.org/officeDocument/2006/relationships/hyperlink" Target="https://www.lds.org/scriptures/bofm/1-ne/9.5?lang=eng%234" TargetMode="External"/><Relationship Id="rId5" Type="http://schemas.openxmlformats.org/officeDocument/2006/relationships/hyperlink" Target="https://www.lds.org/scriptures/bofm/w-of-m/1.7?lang=eng%236" TargetMode="External"/><Relationship Id="rId6" Type="http://schemas.openxmlformats.org/officeDocument/2006/relationships/hyperlink" Target="https://www.lds.org/scriptures/dc-testament/dc/10.8?lang=eng%237" TargetMode="External"/><Relationship Id="rId7" Type="http://schemas.openxmlformats.org/officeDocument/2006/relationships/hyperlink" Target="https://www.lds.org/scriptures/dc-testament/dc/10.30,38-45?lang=eng%2329" TargetMode="External"/><Relationship Id="rId8" Type="http://schemas.openxmlformats.org/officeDocument/2006/relationships/hyperlink" Target="https://www.lds.org/scriptures/bofm/enos/1.16?lang=eng%2315"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1</a:t>
            </a:fld>
            <a:endParaRPr lang="en-US" dirty="0"/>
          </a:p>
        </p:txBody>
      </p:sp>
    </p:spTree>
    <p:extLst>
      <p:ext uri="{BB962C8B-B14F-4D97-AF65-F5344CB8AC3E}">
        <p14:creationId xmlns:p14="http://schemas.microsoft.com/office/powerpoint/2010/main" val="41998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believe </a:t>
            </a:r>
            <a:r>
              <a:rPr lang="en-US" baseline="0" dirty="0" err="1" smtClean="0"/>
              <a:t>Pres</a:t>
            </a:r>
            <a:r>
              <a:rPr lang="en-US" baseline="0" dirty="0" smtClean="0"/>
              <a:t> Romney’s statement that “we are truly happy only when we are engaged in unselfish service” is true? Why?</a:t>
            </a:r>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15</a:t>
            </a:fld>
            <a:endParaRPr lang="en-US" dirty="0"/>
          </a:p>
        </p:txBody>
      </p:sp>
    </p:spTree>
    <p:extLst>
      <p:ext uri="{BB962C8B-B14F-4D97-AF65-F5344CB8AC3E}">
        <p14:creationId xmlns:p14="http://schemas.microsoft.com/office/powerpoint/2010/main" val="312062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almost</a:t>
            </a:r>
            <a:r>
              <a:rPr lang="en-US" baseline="0" dirty="0" smtClean="0"/>
              <a:t> </a:t>
            </a:r>
            <a:r>
              <a:rPr lang="en-US" dirty="0" smtClean="0"/>
              <a:t>Thanksgiving time, so think of and Write down 5 blessings</a:t>
            </a:r>
            <a:r>
              <a:rPr lang="en-US" baseline="0" dirty="0" smtClean="0"/>
              <a:t> you’re grateful for. </a:t>
            </a:r>
          </a:p>
          <a:p>
            <a:r>
              <a:rPr lang="en-US" baseline="0" dirty="0" smtClean="0"/>
              <a:t>Then, review Mosiah 2:19-24 silently.</a:t>
            </a:r>
          </a:p>
          <a:p>
            <a:r>
              <a:rPr lang="en-US" baseline="0" dirty="0" smtClean="0"/>
              <a:t>What blessings did King Benjamin suggest we be thankful for? </a:t>
            </a:r>
          </a:p>
        </p:txBody>
      </p:sp>
      <p:sp>
        <p:nvSpPr>
          <p:cNvPr id="4" name="Slide Number Placeholder 3"/>
          <p:cNvSpPr>
            <a:spLocks noGrp="1"/>
          </p:cNvSpPr>
          <p:nvPr>
            <p:ph type="sldNum" sz="quarter" idx="10"/>
          </p:nvPr>
        </p:nvSpPr>
        <p:spPr/>
        <p:txBody>
          <a:bodyPr/>
          <a:lstStyle/>
          <a:p>
            <a:fld id="{80663792-FF81-C541-83FE-83D09784B1A7}" type="slidenum">
              <a:rPr lang="en-US" smtClean="0"/>
              <a:t>17</a:t>
            </a:fld>
            <a:endParaRPr lang="en-US" dirty="0"/>
          </a:p>
        </p:txBody>
      </p:sp>
    </p:spTree>
    <p:extLst>
      <p:ext uri="{BB962C8B-B14F-4D97-AF65-F5344CB8AC3E}">
        <p14:creationId xmlns:p14="http://schemas.microsoft.com/office/powerpoint/2010/main" val="419517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3:2-4 The Lord heard</a:t>
            </a:r>
            <a:r>
              <a:rPr lang="en-US" baseline="0" dirty="0" smtClean="0"/>
              <a:t> his prayers and sent this message to give “joy” to all the people</a:t>
            </a:r>
          </a:p>
          <a:p>
            <a:r>
              <a:rPr lang="en-US" dirty="0" smtClean="0"/>
              <a:t>Here,</a:t>
            </a:r>
            <a:r>
              <a:rPr lang="en-US" baseline="0" dirty="0" smtClean="0"/>
              <a:t> Benjamin introduces the theme of salvation through Jesus Christ</a:t>
            </a:r>
          </a:p>
          <a:p>
            <a:r>
              <a:rPr lang="en-US" baseline="0" dirty="0" smtClean="0"/>
              <a:t>He then revisits the theme of Humility in verse 19, which is essential for salvation.</a:t>
            </a:r>
          </a:p>
          <a:p>
            <a:r>
              <a:rPr lang="en-US" baseline="0" dirty="0" smtClean="0"/>
              <a:t>The people receive his words and cry for their hearts to be purified through “the atoning blood of Christ” (4:2) and the “Spirit of the Lord comes upon them” and gives them peace of conscience and joy (4:3).</a:t>
            </a:r>
          </a:p>
          <a:p>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18</a:t>
            </a:fld>
            <a:endParaRPr lang="en-US" dirty="0"/>
          </a:p>
        </p:txBody>
      </p:sp>
    </p:spTree>
    <p:extLst>
      <p:ext uri="{BB962C8B-B14F-4D97-AF65-F5344CB8AC3E}">
        <p14:creationId xmlns:p14="http://schemas.microsoft.com/office/powerpoint/2010/main" val="150997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Do YOU believe?</a:t>
            </a:r>
            <a:r>
              <a:rPr lang="en-US" baseline="0" dirty="0" smtClean="0"/>
              <a:t> Can you respond as King Benjamin’s people did, in verse 2?</a:t>
            </a:r>
          </a:p>
          <a:p>
            <a:pPr marL="228600" indent="-228600">
              <a:buAutoNum type="arabicPeriod"/>
            </a:pPr>
            <a:r>
              <a:rPr lang="en-US" baseline="0" dirty="0" smtClean="0"/>
              <a:t>Have YOU experienced this mighty change? Why do we need a “mighty” change? Do you feel the faith the people did? (v.4)</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80663792-FF81-C541-83FE-83D09784B1A7}" type="slidenum">
              <a:rPr lang="en-US" smtClean="0"/>
              <a:t>19</a:t>
            </a:fld>
            <a:endParaRPr lang="en-US" dirty="0"/>
          </a:p>
        </p:txBody>
      </p:sp>
    </p:spTree>
    <p:extLst>
      <p:ext uri="{BB962C8B-B14F-4D97-AF65-F5344CB8AC3E}">
        <p14:creationId xmlns:p14="http://schemas.microsoft.com/office/powerpoint/2010/main" val="146977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--Verse</a:t>
            </a:r>
            <a:r>
              <a:rPr lang="en-US" baseline="0" dirty="0" smtClean="0"/>
              <a:t> 4 explains how and why he is so successful—because he worked “according to the power of the devil.”</a:t>
            </a:r>
          </a:p>
          <a:p>
            <a:r>
              <a:rPr lang="en-US" baseline="0" dirty="0" smtClean="0"/>
              <a:t>--Verse 6-”the gospel or the doctrine of Christ”. The “gospel” IS the doctrine of Christ.</a:t>
            </a:r>
          </a:p>
          <a:p>
            <a:r>
              <a:rPr lang="en-US" baseline="0" dirty="0" smtClean="0"/>
              <a:t>--13-Sherem asks for a sign and 14-Jacob replies “thy will, O Lord, be done, and not mine.” Great faith! His power is truly in His God, and he doesn’t need to show signs or “prove” anything, because he simply knows the truth and speaks the truth and knows God will handle what needs to be handled. And in 15, he gets his “sign” and “is nourished for the space of many days”. Nourished! The Love of God is truly the greatest of all.</a:t>
            </a:r>
          </a:p>
        </p:txBody>
      </p:sp>
      <p:sp>
        <p:nvSpPr>
          <p:cNvPr id="4" name="Slide Number Placeholder 3"/>
          <p:cNvSpPr>
            <a:spLocks noGrp="1"/>
          </p:cNvSpPr>
          <p:nvPr>
            <p:ph type="sldNum" sz="quarter" idx="10"/>
          </p:nvPr>
        </p:nvSpPr>
        <p:spPr/>
        <p:txBody>
          <a:bodyPr/>
          <a:lstStyle/>
          <a:p>
            <a:fld id="{80663792-FF81-C541-83FE-83D09784B1A7}" type="slidenum">
              <a:rPr lang="en-US" smtClean="0"/>
              <a:t>3</a:t>
            </a:fld>
            <a:endParaRPr lang="en-US" dirty="0"/>
          </a:p>
        </p:txBody>
      </p:sp>
    </p:spTree>
    <p:extLst>
      <p:ext uri="{BB962C8B-B14F-4D97-AF65-F5344CB8AC3E}">
        <p14:creationId xmlns:p14="http://schemas.microsoft.com/office/powerpoint/2010/main" val="239726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can you apply these questions in your life to prevent deceptions from creeping in?</a:t>
            </a:r>
          </a:p>
          <a:p>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4</a:t>
            </a:fld>
            <a:endParaRPr lang="en-US" dirty="0"/>
          </a:p>
        </p:txBody>
      </p:sp>
    </p:spTree>
    <p:extLst>
      <p:ext uri="{BB962C8B-B14F-4D97-AF65-F5344CB8AC3E}">
        <p14:creationId xmlns:p14="http://schemas.microsoft.com/office/powerpoint/2010/main" val="222215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Enos didn’t wrestle with God, as too many of us do. Instead, he wrestled with himself, before God. Enos’ wrestle involved “yearning to do God’s will. Such prayers are assisted and guided by the Holy Spirit, who intercedes ‘with groanings which cannot be uttered.’ Note Enos’ choice of words in these verse, ‘sunk deep’ (1:3), ‘hungered,’ “cried unto him in mighty prayer and supplication,’ ‘all the day long did I cry,’ ‘I did still raise my voice high’ (v.4).” (BOM Student Manual, 1981) Have we ever “wrestled” before God in such a way? </a:t>
            </a:r>
          </a:p>
          <a:p>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7</a:t>
            </a:fld>
            <a:endParaRPr lang="en-US" dirty="0"/>
          </a:p>
        </p:txBody>
      </p:sp>
    </p:spTree>
    <p:extLst>
      <p:ext uri="{BB962C8B-B14F-4D97-AF65-F5344CB8AC3E}">
        <p14:creationId xmlns:p14="http://schemas.microsoft.com/office/powerpoint/2010/main" val="310089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plates pass</a:t>
            </a:r>
            <a:r>
              <a:rPr lang="en-US" baseline="0" dirty="0" smtClean="0"/>
              <a:t> from Jacob to his son, Enos, to his son, Jarom (“what could I write more than my fathers have written?” Jarom 1:2), to his son, Omni (“I of myself am a wicked man, and I have not kept the statues and the commandments of the Lord as I ought” Omni 1:2), to his son, Amaron (“Inasmuch as ye shall keep the commandments yet shall not prosper in the land” Omni 1:6), to his brother Chemish (“I saw the last which he wrote, and he wrote it with his own hand” (Omni 1:9), to his son, Abinadom (“I know of no revelation save that which is written” Omni 1:11), to his son, Amaleki, who teaches of the first King Mosiah, of how he led the people out of the land of Nephi at the Lord’s warning, and came upon the people of Zarahemla, who had left from “Jerusalem at the time Zedekiah, king of Judah, was carried away” (Omni 15), how the Nephites, under Mosiah, united with the people of Zarahemla (19), taught them in their language (18), and even interpreted by the gift and power of God (20). He also tells of Coriantumr, the last of the Jaredites. Essentially foreshadowing what is to come. Could Joseph smith have done this? No. He could never have created such a tale, with so many people involved, and tied it together so remarkably, with different voices and writings. Yes, this Book of Mormon is most definitely divinely inspired, from God. </a:t>
            </a:r>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9</a:t>
            </a:fld>
            <a:endParaRPr lang="en-US" dirty="0"/>
          </a:p>
        </p:txBody>
      </p:sp>
    </p:spTree>
    <p:extLst>
      <p:ext uri="{BB962C8B-B14F-4D97-AF65-F5344CB8AC3E}">
        <p14:creationId xmlns:p14="http://schemas.microsoft.com/office/powerpoint/2010/main" val="249775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 this short account, we learn of three groups of people whom the Lord brought to the land of promise in the Western Hemisphere. The first group mentioned was </a:t>
            </a:r>
            <a:r>
              <a:rPr lang="en-US" sz="1200" kern="1200" dirty="0" err="1" smtClean="0">
                <a:solidFill>
                  <a:schemeClr val="tx1"/>
                </a:solidFill>
                <a:effectLst/>
                <a:latin typeface="+mn-lt"/>
                <a:ea typeface="+mn-ea"/>
                <a:cs typeface="+mn-cs"/>
              </a:rPr>
              <a:t>Lehi’s</a:t>
            </a:r>
            <a:r>
              <a:rPr lang="en-US" sz="1200" kern="1200" dirty="0" smtClean="0">
                <a:solidFill>
                  <a:schemeClr val="tx1"/>
                </a:solidFill>
                <a:effectLst/>
                <a:latin typeface="+mn-lt"/>
                <a:ea typeface="+mn-ea"/>
                <a:cs typeface="+mn-cs"/>
              </a:rPr>
              <a:t> colony. The majority of the Book of Mormon relates their story and that of their descendants.</a:t>
            </a:r>
          </a:p>
          <a:p>
            <a:r>
              <a:rPr lang="en-US" sz="1200" kern="1200" dirty="0" smtClean="0">
                <a:solidFill>
                  <a:schemeClr val="tx1"/>
                </a:solidFill>
                <a:effectLst/>
                <a:latin typeface="+mn-lt"/>
                <a:ea typeface="+mn-ea"/>
                <a:cs typeface="+mn-cs"/>
              </a:rPr>
              <a:t>The Book of Mormon also identifies a second group, referred to as the people of Zarahemla, who were descendants of </a:t>
            </a:r>
            <a:r>
              <a:rPr lang="en-US" sz="1200" kern="1200" dirty="0" err="1" smtClean="0">
                <a:solidFill>
                  <a:schemeClr val="tx1"/>
                </a:solidFill>
                <a:effectLst/>
                <a:latin typeface="+mn-lt"/>
                <a:ea typeface="+mn-ea"/>
                <a:cs typeface="+mn-cs"/>
              </a:rPr>
              <a:t>Mulek</a:t>
            </a:r>
            <a:r>
              <a:rPr lang="en-US" sz="1200" kern="1200" dirty="0" smtClean="0">
                <a:solidFill>
                  <a:schemeClr val="tx1"/>
                </a:solidFill>
                <a:effectLst/>
                <a:latin typeface="+mn-lt"/>
                <a:ea typeface="+mn-ea"/>
                <a:cs typeface="+mn-cs"/>
              </a:rPr>
              <a:t> and who joined the Nephites (see </a:t>
            </a:r>
            <a:r>
              <a:rPr lang="en-US" sz="1200" u="none" strike="noStrike" kern="1200" dirty="0" smtClean="0">
                <a:solidFill>
                  <a:schemeClr val="tx1"/>
                </a:solidFill>
                <a:effectLst/>
                <a:latin typeface="+mn-lt"/>
                <a:ea typeface="+mn-ea"/>
                <a:cs typeface="+mn-cs"/>
                <a:hlinkClick r:id="rId3"/>
              </a:rPr>
              <a:t>Mosiah 25:2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Mulek</a:t>
            </a:r>
            <a:r>
              <a:rPr lang="en-US" sz="1200" kern="1200" dirty="0" smtClean="0">
                <a:solidFill>
                  <a:schemeClr val="tx1"/>
                </a:solidFill>
                <a:effectLst/>
                <a:latin typeface="+mn-lt"/>
                <a:ea typeface="+mn-ea"/>
                <a:cs typeface="+mn-cs"/>
              </a:rPr>
              <a:t>, a son of King Zedekiah, left Jerusalem and traveled to the Americas after Babylon destroyed Jerusalem around 587 B.C. (see </a:t>
            </a:r>
            <a:r>
              <a:rPr lang="en-US" sz="1200" u="none" strike="noStrike" kern="1200" dirty="0" smtClean="0">
                <a:solidFill>
                  <a:schemeClr val="tx1"/>
                </a:solidFill>
                <a:effectLst/>
                <a:latin typeface="+mn-lt"/>
                <a:ea typeface="+mn-ea"/>
                <a:cs typeface="+mn-cs"/>
                <a:hlinkClick r:id="rId4"/>
              </a:rPr>
              <a:t>Omni 1:15</a:t>
            </a:r>
            <a:r>
              <a:rPr lang="en-US" sz="1200" kern="1200" dirty="0" smtClean="0">
                <a:solidFill>
                  <a:schemeClr val="tx1"/>
                </a:solidFill>
                <a:effectLst/>
                <a:latin typeface="+mn-lt"/>
                <a:ea typeface="+mn-ea"/>
                <a:cs typeface="+mn-cs"/>
              </a:rPr>
              <a:t>). Without a scriptural record, the people of Zarahemla were a living witness of what the Spirit said to Nephi that a whole nation would dwindle in unbelief (see </a:t>
            </a:r>
            <a:r>
              <a:rPr lang="en-US" sz="1200" u="none" strike="noStrike" kern="1200" dirty="0" smtClean="0">
                <a:solidFill>
                  <a:schemeClr val="tx1"/>
                </a:solidFill>
                <a:effectLst/>
                <a:latin typeface="+mn-lt"/>
                <a:ea typeface="+mn-ea"/>
                <a:cs typeface="+mn-cs"/>
                <a:hlinkClick r:id="rId5"/>
              </a:rPr>
              <a:t>1 Nephi 4:13</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Mulekites</a:t>
            </a:r>
            <a:r>
              <a:rPr lang="en-US" sz="1200" kern="1200" dirty="0" smtClean="0">
                <a:solidFill>
                  <a:schemeClr val="tx1"/>
                </a:solidFill>
                <a:effectLst/>
                <a:latin typeface="+mn-lt"/>
                <a:ea typeface="+mn-ea"/>
                <a:cs typeface="+mn-cs"/>
              </a:rPr>
              <a:t> then joined with the Nephites under the rule of King Mosiah (see </a:t>
            </a:r>
            <a:r>
              <a:rPr lang="en-US" sz="1200" u="none" strike="noStrike" kern="1200" dirty="0" smtClean="0">
                <a:solidFill>
                  <a:schemeClr val="tx1"/>
                </a:solidFill>
                <a:effectLst/>
                <a:latin typeface="+mn-lt"/>
                <a:ea typeface="+mn-ea"/>
                <a:cs typeface="+mn-cs"/>
                <a:hlinkClick r:id="rId6"/>
              </a:rPr>
              <a:t>Omni 1:19</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third group was the Jaredites, who came to the land of promise following the time of the “great tower” mentioned in </a:t>
            </a:r>
            <a:r>
              <a:rPr lang="en-US" sz="1200" u="none" strike="noStrike" kern="1200" dirty="0" smtClean="0">
                <a:solidFill>
                  <a:schemeClr val="tx1"/>
                </a:solidFill>
                <a:effectLst/>
                <a:latin typeface="+mn-lt"/>
                <a:ea typeface="+mn-ea"/>
                <a:cs typeface="+mn-cs"/>
                <a:hlinkClick r:id="rId7"/>
              </a:rPr>
              <a:t>Genesis 11</a:t>
            </a:r>
            <a:r>
              <a:rPr lang="en-US" sz="1200" kern="1200" dirty="0" smtClean="0">
                <a:solidFill>
                  <a:schemeClr val="tx1"/>
                </a:solidFill>
                <a:effectLst/>
                <a:latin typeface="+mn-lt"/>
                <a:ea typeface="+mn-ea"/>
                <a:cs typeface="+mn-cs"/>
              </a:rPr>
              <a:t>. The original </a:t>
            </a:r>
            <a:r>
              <a:rPr lang="en-US" sz="1200" kern="1200" dirty="0" err="1" smtClean="0">
                <a:solidFill>
                  <a:schemeClr val="tx1"/>
                </a:solidFill>
                <a:effectLst/>
                <a:latin typeface="+mn-lt"/>
                <a:ea typeface="+mn-ea"/>
                <a:cs typeface="+mn-cs"/>
              </a:rPr>
              <a:t>Jaredite</a:t>
            </a:r>
            <a:r>
              <a:rPr lang="en-US" sz="1200" kern="1200" dirty="0" smtClean="0">
                <a:solidFill>
                  <a:schemeClr val="tx1"/>
                </a:solidFill>
                <a:effectLst/>
                <a:latin typeface="+mn-lt"/>
                <a:ea typeface="+mn-ea"/>
                <a:cs typeface="+mn-cs"/>
              </a:rPr>
              <a:t> colony grew into a great race. Eventually, however, they annihilated themselves in a great civil war sometime between 600 and 300 B.C., leaving only Coriantumr, their last king, and Ether, a prophet of the Lord (see </a:t>
            </a:r>
            <a:r>
              <a:rPr lang="en-US" sz="1200" u="none" strike="noStrike" kern="1200" dirty="0" smtClean="0">
                <a:solidFill>
                  <a:schemeClr val="tx1"/>
                </a:solidFill>
                <a:effectLst/>
                <a:latin typeface="+mn-lt"/>
                <a:ea typeface="+mn-ea"/>
                <a:cs typeface="+mn-cs"/>
                <a:hlinkClick r:id="rId8"/>
              </a:rPr>
              <a:t>Ether 15:29–34</a:t>
            </a:r>
            <a:r>
              <a:rPr lang="en-US" sz="1200" kern="1200" dirty="0" smtClean="0">
                <a:solidFill>
                  <a:schemeClr val="tx1"/>
                </a:solidFill>
                <a:effectLst/>
                <a:latin typeface="+mn-lt"/>
                <a:ea typeface="+mn-ea"/>
                <a:cs typeface="+mn-cs"/>
              </a:rPr>
              <a:t>). Ether finished the record, and Coriantumr apparently wandered until he found the people of Zarahemla, where he lived “for the space of nine moons” (</a:t>
            </a:r>
            <a:r>
              <a:rPr lang="en-US" sz="1200" u="none" strike="noStrike" kern="1200" dirty="0" smtClean="0">
                <a:solidFill>
                  <a:schemeClr val="tx1"/>
                </a:solidFill>
                <a:effectLst/>
                <a:latin typeface="+mn-lt"/>
                <a:ea typeface="+mn-ea"/>
                <a:cs typeface="+mn-cs"/>
                <a:hlinkClick r:id="rId9"/>
              </a:rPr>
              <a:t>Omni 1:21</a:t>
            </a:r>
            <a:r>
              <a:rPr lang="en-US" sz="1200" kern="1200" dirty="0" smtClean="0">
                <a:solidFill>
                  <a:schemeClr val="tx1"/>
                </a:solidFill>
                <a:effectLst/>
                <a:latin typeface="+mn-lt"/>
                <a:ea typeface="+mn-ea"/>
                <a:cs typeface="+mn-cs"/>
              </a:rPr>
              <a:t>) before dying. Little is known of the Jaredites other than what is recorded by Moroni in the book of Ether.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10</a:t>
            </a:fld>
            <a:endParaRPr lang="en-US" dirty="0"/>
          </a:p>
        </p:txBody>
      </p:sp>
    </p:spTree>
    <p:extLst>
      <p:ext uri="{BB962C8B-B14F-4D97-AF65-F5344CB8AC3E}">
        <p14:creationId xmlns:p14="http://schemas.microsoft.com/office/powerpoint/2010/main" val="413659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-Nephi made small plates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30 years after </a:t>
            </a:r>
            <a:r>
              <a:rPr lang="en-US" sz="1200" kern="1200" dirty="0" err="1" smtClean="0">
                <a:solidFill>
                  <a:schemeClr val="tx1"/>
                </a:solidFill>
                <a:effectLst/>
                <a:latin typeface="+mn-lt"/>
                <a:ea typeface="+mn-ea"/>
                <a:cs typeface="+mn-cs"/>
              </a:rPr>
              <a:t>Lehi’s</a:t>
            </a:r>
            <a:r>
              <a:rPr lang="en-US" sz="1200" kern="1200" dirty="0" smtClean="0">
                <a:solidFill>
                  <a:schemeClr val="tx1"/>
                </a:solidFill>
                <a:effectLst/>
                <a:latin typeface="+mn-lt"/>
                <a:ea typeface="+mn-ea"/>
                <a:cs typeface="+mn-cs"/>
              </a:rPr>
              <a:t> colony left Jerusalem (see </a:t>
            </a:r>
            <a:r>
              <a:rPr lang="en-US" sz="1200" u="sng" kern="1200" dirty="0" smtClean="0">
                <a:solidFill>
                  <a:schemeClr val="tx1"/>
                </a:solidFill>
                <a:effectLst/>
                <a:latin typeface="+mn-lt"/>
                <a:ea typeface="+mn-ea"/>
                <a:cs typeface="+mn-cs"/>
                <a:hlinkClick r:id="rId3"/>
              </a:rPr>
              <a:t>2 Nephi 5:28–31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-He didn’t understand why he was commanded to make a second set of records, but he had faith that it was “for a wise purpose” in the Lord (</a:t>
            </a:r>
            <a:r>
              <a:rPr lang="en-US" sz="1200" u="sng" kern="1200" dirty="0" smtClean="0">
                <a:solidFill>
                  <a:schemeClr val="tx1"/>
                </a:solidFill>
                <a:effectLst/>
                <a:latin typeface="+mn-lt"/>
                <a:ea typeface="+mn-ea"/>
                <a:cs typeface="+mn-cs"/>
                <a:hlinkClick r:id="rId4"/>
              </a:rPr>
              <a:t>1 Nephi 9:5</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-Nearly 1,000 years later the prophet Mormon echoed similar words to Nephi’s when he testified that in addition to his abridgment of the large plates of Nephi he was including the small plates of Nephi “for a wise purpose” (</a:t>
            </a:r>
            <a:r>
              <a:rPr lang="en-US" sz="1200" u="sng" kern="1200" dirty="0" smtClean="0">
                <a:solidFill>
                  <a:schemeClr val="tx1"/>
                </a:solidFill>
                <a:effectLst/>
                <a:latin typeface="+mn-lt"/>
                <a:ea typeface="+mn-ea"/>
                <a:cs typeface="+mn-cs"/>
                <a:hlinkClick r:id="rId5"/>
              </a:rPr>
              <a:t>Words of Mormon 1:7</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-Joseph Smith started the translation of the Book of Mormon with Mormon’s abridgment of the large plates of Nephi. He had completed 116 manuscript pages when Martin Harris pleaded with Joseph to let him take the manuscript and show it to family members. Joseph asked God three different times if Martin could take the manuscript, and permission was finally given. The manuscript fell into the hands of wicked men (see </a:t>
            </a:r>
            <a:r>
              <a:rPr lang="en-US" sz="1200" u="sng" kern="1200" dirty="0" smtClean="0">
                <a:solidFill>
                  <a:schemeClr val="tx1"/>
                </a:solidFill>
                <a:effectLst/>
                <a:latin typeface="+mn-lt"/>
                <a:ea typeface="+mn-ea"/>
                <a:cs typeface="+mn-cs"/>
                <a:hlinkClick r:id="rId6"/>
              </a:rPr>
              <a:t>D&amp;C 10:8</a:t>
            </a:r>
            <a:r>
              <a:rPr lang="en-US" sz="1200" kern="1200" dirty="0" smtClean="0">
                <a:solidFill>
                  <a:schemeClr val="tx1"/>
                </a:solidFill>
                <a:effectLst/>
                <a:latin typeface="+mn-lt"/>
                <a:ea typeface="+mn-ea"/>
                <a:cs typeface="+mn-cs"/>
              </a:rPr>
              <a:t>) and became known as lost manuscript, lost 116 </a:t>
            </a:r>
            <a:r>
              <a:rPr lang="en-US" sz="1200" kern="1200" dirty="0" err="1" smtClean="0">
                <a:solidFill>
                  <a:schemeClr val="tx1"/>
                </a:solidFill>
                <a:effectLst/>
                <a:latin typeface="+mn-lt"/>
                <a:ea typeface="+mn-ea"/>
                <a:cs typeface="+mn-cs"/>
              </a:rPr>
              <a:t>pgs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loss of the manuscript shows why the Lord commanded Nephi to write the small plates and why Mormon was inspired to include them. </a:t>
            </a:r>
          </a:p>
          <a:p>
            <a:r>
              <a:rPr lang="en-US" sz="1200" kern="1200" dirty="0" smtClean="0">
                <a:solidFill>
                  <a:schemeClr val="tx1"/>
                </a:solidFill>
                <a:effectLst/>
                <a:latin typeface="+mn-lt"/>
                <a:ea typeface="+mn-ea"/>
                <a:cs typeface="+mn-cs"/>
              </a:rPr>
              <a:t>-Joseph Smith was told not to retranslate the portion he had already completed, but to replace it by translating the small plates of Nephi (see </a:t>
            </a:r>
            <a:r>
              <a:rPr lang="en-US" sz="1200" u="sng" kern="1200" dirty="0" smtClean="0">
                <a:solidFill>
                  <a:schemeClr val="tx1"/>
                </a:solidFill>
                <a:effectLst/>
                <a:latin typeface="+mn-lt"/>
                <a:ea typeface="+mn-ea"/>
                <a:cs typeface="+mn-cs"/>
                <a:hlinkClick r:id="rId7"/>
              </a:rPr>
              <a:t>D&amp;C 10:30, 38–45</a:t>
            </a:r>
            <a:r>
              <a:rPr lang="en-US" sz="1200" kern="1200" dirty="0" smtClean="0">
                <a:solidFill>
                  <a:schemeClr val="tx1"/>
                </a:solidFill>
                <a:effectLst/>
                <a:latin typeface="+mn-lt"/>
                <a:ea typeface="+mn-ea"/>
                <a:cs typeface="+mn-cs"/>
              </a:rPr>
              <a:t>). -The translation of the 116 pages covered 600–130 B.C.—from the time of </a:t>
            </a:r>
            <a:r>
              <a:rPr lang="en-US" sz="1200" kern="1200" dirty="0" err="1" smtClean="0">
                <a:solidFill>
                  <a:schemeClr val="tx1"/>
                </a:solidFill>
                <a:effectLst/>
                <a:latin typeface="+mn-lt"/>
                <a:ea typeface="+mn-ea"/>
                <a:cs typeface="+mn-cs"/>
              </a:rPr>
              <a:t>Lehi</a:t>
            </a:r>
            <a:r>
              <a:rPr lang="en-US" sz="1200" kern="1200" dirty="0" smtClean="0">
                <a:solidFill>
                  <a:schemeClr val="tx1"/>
                </a:solidFill>
                <a:effectLst/>
                <a:latin typeface="+mn-lt"/>
                <a:ea typeface="+mn-ea"/>
                <a:cs typeface="+mn-cs"/>
              </a:rPr>
              <a:t> to the time of King Benjamin. The small plates also covered 600–130 B.C.— from </a:t>
            </a:r>
            <a:r>
              <a:rPr lang="en-US" sz="1200" kern="1200" dirty="0" err="1" smtClean="0">
                <a:solidFill>
                  <a:schemeClr val="tx1"/>
                </a:solidFill>
                <a:effectLst/>
                <a:latin typeface="+mn-lt"/>
                <a:ea typeface="+mn-ea"/>
                <a:cs typeface="+mn-cs"/>
              </a:rPr>
              <a:t>Lehi</a:t>
            </a:r>
            <a:r>
              <a:rPr lang="en-US" sz="1200" kern="1200" dirty="0" smtClean="0">
                <a:solidFill>
                  <a:schemeClr val="tx1"/>
                </a:solidFill>
                <a:effectLst/>
                <a:latin typeface="+mn-lt"/>
                <a:ea typeface="+mn-ea"/>
                <a:cs typeface="+mn-cs"/>
              </a:rPr>
              <a:t> to King Benjamin. The Lord in His omniscience had the second record, the small plates, cover the exact time period that was covered in the stolen 116 pages. This also allowed the Lord to keep His covenant with Enos that “he would preserve the records” (</a:t>
            </a:r>
            <a:r>
              <a:rPr lang="en-US" sz="1200" u="sng" kern="1200" dirty="0" smtClean="0">
                <a:solidFill>
                  <a:schemeClr val="tx1"/>
                </a:solidFill>
                <a:effectLst/>
                <a:latin typeface="+mn-lt"/>
                <a:ea typeface="+mn-ea"/>
                <a:cs typeface="+mn-cs"/>
                <a:hlinkClick r:id="rId8"/>
              </a:rPr>
              <a:t>Enos 1:16</a:t>
            </a:r>
            <a:r>
              <a:rPr lang="en-US"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Rel</a:t>
            </a:r>
            <a:r>
              <a:rPr lang="en-US" sz="1200" i="1" kern="1200" baseline="0" dirty="0" smtClean="0">
                <a:solidFill>
                  <a:schemeClr val="tx1"/>
                </a:solidFill>
                <a:effectLst/>
                <a:latin typeface="+mn-lt"/>
                <a:ea typeface="+mn-ea"/>
                <a:cs typeface="+mn-cs"/>
              </a:rPr>
              <a:t> 121-122 Student Manual)</a:t>
            </a:r>
          </a:p>
          <a:p>
            <a:r>
              <a:rPr lang="en-US" sz="1200" i="1" kern="1200" baseline="0" dirty="0" smtClean="0">
                <a:solidFill>
                  <a:schemeClr val="tx1"/>
                </a:solidFill>
                <a:effectLst/>
                <a:latin typeface="+mn-lt"/>
                <a:ea typeface="+mn-ea"/>
                <a:cs typeface="+mn-cs"/>
              </a:rPr>
              <a:t>--Truly, “the Lord </a:t>
            </a:r>
            <a:r>
              <a:rPr lang="en-US" sz="1200" i="1" kern="1200" baseline="0" dirty="0" err="1" smtClean="0">
                <a:solidFill>
                  <a:schemeClr val="tx1"/>
                </a:solidFill>
                <a:effectLst/>
                <a:latin typeface="+mn-lt"/>
                <a:ea typeface="+mn-ea"/>
                <a:cs typeface="+mn-cs"/>
              </a:rPr>
              <a:t>knoweth</a:t>
            </a:r>
            <a:r>
              <a:rPr lang="en-US" sz="1200" i="1" kern="1200" baseline="0" dirty="0" smtClean="0">
                <a:solidFill>
                  <a:schemeClr val="tx1"/>
                </a:solidFill>
                <a:effectLst/>
                <a:latin typeface="+mn-lt"/>
                <a:ea typeface="+mn-ea"/>
                <a:cs typeface="+mn-cs"/>
              </a:rPr>
              <a:t> all things which are to come” (1:7)</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663792-FF81-C541-83FE-83D09784B1A7}" type="slidenum">
              <a:rPr lang="en-US" smtClean="0"/>
              <a:t>11</a:t>
            </a:fld>
            <a:endParaRPr lang="en-US" dirty="0"/>
          </a:p>
        </p:txBody>
      </p:sp>
    </p:spTree>
    <p:extLst>
      <p:ext uri="{BB962C8B-B14F-4D97-AF65-F5344CB8AC3E}">
        <p14:creationId xmlns:p14="http://schemas.microsoft.com/office/powerpoint/2010/main" val="421587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people pitched their tents around the temple with the doors open, facing the temple. What does this tell us about his people? What does it tell us we should do?</a:t>
            </a:r>
          </a:p>
          <a:p>
            <a:r>
              <a:rPr lang="en-US" baseline="0" dirty="0" smtClean="0"/>
              <a:t>-The multitude was so great that they had to build a tower for him to speak, and eventually had to write and distribute his words among the people (Mosiah 2:8)</a:t>
            </a:r>
          </a:p>
          <a:p>
            <a:r>
              <a:rPr lang="en-US" baseline="0" dirty="0" smtClean="0"/>
              <a:t>--**”Unconcerned about personal power or riches, Benjamin was a remarkably effective leader, a selfless man of solid integrity, a model king. Not only did he establish peace in his nation but he also managed to maintain it, largely by hard work and unflinching faith. Benjamin exemplified all that is best in human character.” (BOM Reference Companion, pg. 91)**</a:t>
            </a:r>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13</a:t>
            </a:fld>
            <a:endParaRPr lang="en-US" dirty="0"/>
          </a:p>
        </p:txBody>
      </p:sp>
    </p:spTree>
    <p:extLst>
      <p:ext uri="{BB962C8B-B14F-4D97-AF65-F5344CB8AC3E}">
        <p14:creationId xmlns:p14="http://schemas.microsoft.com/office/powerpoint/2010/main" val="217468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what ways have</a:t>
            </a:r>
            <a:r>
              <a:rPr lang="en-US" baseline="0" dirty="0" smtClean="0"/>
              <a:t> you felt your acts of service to others have also been to the Lord?</a:t>
            </a:r>
          </a:p>
          <a:p>
            <a:r>
              <a:rPr lang="en-US" baseline="0" dirty="0" smtClean="0"/>
              <a:t>Can you think of a time when you followed a prompting to serve someone? How did you feel when responding?</a:t>
            </a:r>
          </a:p>
          <a:p>
            <a:endParaRPr lang="en-US" dirty="0"/>
          </a:p>
        </p:txBody>
      </p:sp>
      <p:sp>
        <p:nvSpPr>
          <p:cNvPr id="4" name="Slide Number Placeholder 3"/>
          <p:cNvSpPr>
            <a:spLocks noGrp="1"/>
          </p:cNvSpPr>
          <p:nvPr>
            <p:ph type="sldNum" sz="quarter" idx="10"/>
          </p:nvPr>
        </p:nvSpPr>
        <p:spPr/>
        <p:txBody>
          <a:bodyPr/>
          <a:lstStyle/>
          <a:p>
            <a:fld id="{80663792-FF81-C541-83FE-83D09784B1A7}" type="slidenum">
              <a:rPr lang="en-US" smtClean="0"/>
              <a:t>14</a:t>
            </a:fld>
            <a:endParaRPr lang="en-US" dirty="0"/>
          </a:p>
        </p:txBody>
      </p:sp>
    </p:spTree>
    <p:extLst>
      <p:ext uri="{BB962C8B-B14F-4D97-AF65-F5344CB8AC3E}">
        <p14:creationId xmlns:p14="http://schemas.microsoft.com/office/powerpoint/2010/main" val="368328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FAA508-F0CD-46EA-95FB-26B559A0B5D9}" type="datetimeFigureOut">
              <a:rPr lang="en-US" smtClean="0"/>
              <a:t>11/8/16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11/8/16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11/8/16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70FAA508-F0CD-46EA-95FB-26B559A0B5D9}" type="datetimeFigureOut">
              <a:rPr lang="en-US" smtClean="0"/>
              <a:t>11/8/16</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4A822907-8A9D-4F6B-98F6-913902AD56B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s://www.lds.org/scriptures/bofm/1-ne/9.5?lang=eng%234" TargetMode="External"/><Relationship Id="rId4" Type="http://schemas.openxmlformats.org/officeDocument/2006/relationships/hyperlink" Target="https://www.lds.org/scriptures/bofm/w-of-m/1.7?lang=eng%236" TargetMode="External"/><Relationship Id="rId5" Type="http://schemas.openxmlformats.org/officeDocument/2006/relationships/hyperlink" Target="https://www.lds.org/scriptures/bofm/alma/37.2,12,14,18?lang=eng%231" TargetMode="External"/><Relationship Id="rId6" Type="http://schemas.openxmlformats.org/officeDocument/2006/relationships/hyperlink" Target="https://www.lds.org/scriptures/dc-testament/dc/10.45?lang=eng%2344" TargetMode="External"/><Relationship Id="rId7" Type="http://schemas.openxmlformats.org/officeDocument/2006/relationships/hyperlink" Target="http://www.lds.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hyperlink" Target="https://www.lds.org/scriptures/bofm/omni/1.24?lang=eng%2323" TargetMode="External"/><Relationship Id="rId4" Type="http://schemas.openxmlformats.org/officeDocument/2006/relationships/hyperlink" Target="https://www.lds.org/scriptures/bofm/w-of-m/1.16?lang=eng%2315" TargetMode="External"/><Relationship Id="rId5" Type="http://schemas.openxmlformats.org/officeDocument/2006/relationships/hyperlink" Target="https://www.lds.org/scriptures/bofm/mosiah/1.1?lang=eng%230" TargetMode="External"/><Relationship Id="rId6" Type="http://schemas.openxmlformats.org/officeDocument/2006/relationships/hyperlink" Target="https://www.lds.org/scriptures/bofm/w-of-m/1.17-18?lang=eng%2316" TargetMode="External"/><Relationship Id="rId7" Type="http://schemas.openxmlformats.org/officeDocument/2006/relationships/hyperlink" Target="https://www.lds.org/scriptures/bofm/mosiah/1.2-4?lang=eng%231" TargetMode="External"/><Relationship Id="rId8" Type="http://schemas.openxmlformats.org/officeDocument/2006/relationships/hyperlink" Target="https://www.lds.org/scriptures/bofm/mosiah/1.10-11?lang=eng%239" TargetMode="External"/><Relationship Id="rId1" Type="http://schemas.openxmlformats.org/officeDocument/2006/relationships/slideLayout" Target="../slideLayouts/slideLayout5.xml"/><Relationship Id="rId2" Type="http://schemas.openxmlformats.org/officeDocument/2006/relationships/hyperlink" Target="https://www.lds.org/scriptures/bofm/w-of-m/1.13?lang=eng%231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lds.org/topics/holy-ghost?lang=e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Book of Mormon</a:t>
            </a:r>
            <a:br>
              <a:rPr lang="en-US" dirty="0" smtClean="0"/>
            </a:br>
            <a:r>
              <a:rPr lang="en-US" i="1" dirty="0" smtClean="0"/>
              <a:t>Another Testament of </a:t>
            </a:r>
            <a:br>
              <a:rPr lang="en-US" i="1" dirty="0" smtClean="0"/>
            </a:br>
            <a:r>
              <a:rPr lang="en-US" i="1" dirty="0" smtClean="0"/>
              <a:t>Jesus Christ</a:t>
            </a:r>
            <a:endParaRPr lang="en-US" i="1" dirty="0"/>
          </a:p>
        </p:txBody>
      </p:sp>
      <p:sp>
        <p:nvSpPr>
          <p:cNvPr id="3" name="Subtitle 2"/>
          <p:cNvSpPr>
            <a:spLocks noGrp="1"/>
          </p:cNvSpPr>
          <p:nvPr>
            <p:ph type="subTitle" idx="1"/>
          </p:nvPr>
        </p:nvSpPr>
        <p:spPr>
          <a:xfrm>
            <a:off x="571500" y="4419599"/>
            <a:ext cx="8001000" cy="2438401"/>
          </a:xfrm>
        </p:spPr>
        <p:txBody>
          <a:bodyPr>
            <a:normAutofit/>
          </a:bodyPr>
          <a:lstStyle/>
          <a:p>
            <a:r>
              <a:rPr lang="en-US" b="1" dirty="0" smtClean="0"/>
              <a:t>Lesson 9: Words of Mormon-Mosiah </a:t>
            </a:r>
            <a:r>
              <a:rPr lang="en-US" b="1" dirty="0" smtClean="0"/>
              <a:t>6</a:t>
            </a:r>
            <a:endParaRPr lang="en-US" b="1" dirty="0" smtClean="0"/>
          </a:p>
          <a:p>
            <a:endParaRPr lang="en-US" b="1" i="1" dirty="0" smtClean="0"/>
          </a:p>
          <a:p>
            <a:r>
              <a:rPr lang="en-US" b="1" i="1" dirty="0" smtClean="0"/>
              <a:t>Serve, Love, &amp; Give Thanks to God</a:t>
            </a:r>
          </a:p>
          <a:p>
            <a:endParaRPr lang="en-US" b="1" i="1" dirty="0" smtClean="0"/>
          </a:p>
          <a:p>
            <a:r>
              <a:rPr lang="en-US" i="1" dirty="0" smtClean="0"/>
              <a:t>Christina G. Hibbert</a:t>
            </a:r>
          </a:p>
          <a:p>
            <a:r>
              <a:rPr lang="en-US" i="1" dirty="0" smtClean="0">
                <a:hlinkClick r:id="rId3"/>
              </a:rPr>
              <a:t>christi@drchristinahibbert.com</a:t>
            </a:r>
            <a:endParaRPr lang="en-US" i="1" dirty="0" smtClean="0"/>
          </a:p>
        </p:txBody>
      </p:sp>
    </p:spTree>
    <p:extLst>
      <p:ext uri="{BB962C8B-B14F-4D97-AF65-F5344CB8AC3E}">
        <p14:creationId xmlns:p14="http://schemas.microsoft.com/office/powerpoint/2010/main" val="10167583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Groups of People</a:t>
            </a:r>
            <a:br>
              <a:rPr lang="en-US" dirty="0" smtClean="0"/>
            </a:br>
            <a:r>
              <a:rPr lang="en-US" sz="2000" dirty="0" smtClean="0"/>
              <a:t>(Omni 1:12-17) </a:t>
            </a:r>
            <a:endParaRPr lang="en-US" dirty="0"/>
          </a:p>
        </p:txBody>
      </p:sp>
      <p:sp>
        <p:nvSpPr>
          <p:cNvPr id="3" name="Content Placeholder 2"/>
          <p:cNvSpPr>
            <a:spLocks noGrp="1"/>
          </p:cNvSpPr>
          <p:nvPr>
            <p:ph idx="1"/>
          </p:nvPr>
        </p:nvSpPr>
        <p:spPr/>
        <p:txBody>
          <a:bodyPr/>
          <a:lstStyle/>
          <a:p>
            <a:r>
              <a:rPr lang="en-US" dirty="0" smtClean="0"/>
              <a:t>The Nephites</a:t>
            </a:r>
          </a:p>
          <a:p>
            <a:r>
              <a:rPr lang="en-US" dirty="0" smtClean="0"/>
              <a:t>The </a:t>
            </a:r>
            <a:r>
              <a:rPr lang="en-US" dirty="0" err="1" smtClean="0"/>
              <a:t>Mulekites</a:t>
            </a:r>
            <a:r>
              <a:rPr lang="en-US" dirty="0" smtClean="0"/>
              <a:t> (Omni 1:15)</a:t>
            </a:r>
          </a:p>
          <a:p>
            <a:pPr lvl="1"/>
            <a:r>
              <a:rPr lang="en-US" dirty="0" smtClean="0"/>
              <a:t>Joined the Nephites (1:19)</a:t>
            </a:r>
          </a:p>
          <a:p>
            <a:r>
              <a:rPr lang="en-US" dirty="0" smtClean="0"/>
              <a:t>The Jaredites</a:t>
            </a:r>
            <a:endParaRPr lang="en-US" dirty="0"/>
          </a:p>
        </p:txBody>
      </p:sp>
    </p:spTree>
    <p:extLst>
      <p:ext uri="{BB962C8B-B14F-4D97-AF65-F5344CB8AC3E}">
        <p14:creationId xmlns:p14="http://schemas.microsoft.com/office/powerpoint/2010/main" val="3572503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of Mormon</a:t>
            </a:r>
            <a:endParaRPr lang="en-US" dirty="0"/>
          </a:p>
        </p:txBody>
      </p:sp>
      <p:sp>
        <p:nvSpPr>
          <p:cNvPr id="3" name="Content Placeholder 2"/>
          <p:cNvSpPr>
            <a:spLocks noGrp="1"/>
          </p:cNvSpPr>
          <p:nvPr>
            <p:ph idx="1"/>
          </p:nvPr>
        </p:nvSpPr>
        <p:spPr>
          <a:xfrm>
            <a:off x="571500" y="1677750"/>
            <a:ext cx="8001000" cy="5180250"/>
          </a:xfrm>
        </p:spPr>
        <p:txBody>
          <a:bodyPr>
            <a:normAutofit fontScale="70000" lnSpcReduction="20000"/>
          </a:bodyPr>
          <a:lstStyle/>
          <a:p>
            <a:r>
              <a:rPr lang="en-US" dirty="0" smtClean="0"/>
              <a:t>Mormon includes the small plates “for a wise purpose” in the Lord ( 1:7)</a:t>
            </a:r>
          </a:p>
          <a:p>
            <a:pPr marL="0" indent="0">
              <a:buNone/>
            </a:pPr>
            <a:r>
              <a:rPr lang="en-US" dirty="0"/>
              <a:t>Elder Jeffrey R. Holland </a:t>
            </a:r>
            <a:r>
              <a:rPr lang="en-US" dirty="0" smtClean="0"/>
              <a:t>stated: “</a:t>
            </a:r>
            <a:r>
              <a:rPr lang="en-US" dirty="0"/>
              <a:t>At least six times in the Book of Mormon the phrase ‘for a wise purpose’ is used in reference to the making, writing, and preserving of the small plates of Nephi (see </a:t>
            </a:r>
            <a:r>
              <a:rPr lang="en-US" u="sng" dirty="0">
                <a:hlinkClick r:id="rId3"/>
              </a:rPr>
              <a:t>1 Nephi 9:5</a:t>
            </a:r>
            <a:r>
              <a:rPr lang="en-US" dirty="0"/>
              <a:t>; </a:t>
            </a:r>
            <a:r>
              <a:rPr lang="en-US" u="sng" dirty="0">
                <a:hlinkClick r:id="rId4"/>
              </a:rPr>
              <a:t>Words of Mormon 1:7</a:t>
            </a:r>
            <a:r>
              <a:rPr lang="en-US" dirty="0"/>
              <a:t>; </a:t>
            </a:r>
            <a:r>
              <a:rPr lang="en-US" u="sng" dirty="0">
                <a:hlinkClick r:id="rId5"/>
              </a:rPr>
              <a:t>Alma 37:2, 12, 14, 18</a:t>
            </a:r>
            <a:r>
              <a:rPr lang="en-US" dirty="0"/>
              <a:t>). You and I know </a:t>
            </a:r>
            <a:r>
              <a:rPr lang="en-US" i="1" dirty="0"/>
              <a:t>the</a:t>
            </a:r>
            <a:r>
              <a:rPr lang="en-US" dirty="0"/>
              <a:t> wise purpose—the most obvious one—was to compensate for the loss of the earlier mentioned 116 pages of </a:t>
            </a:r>
            <a:r>
              <a:rPr lang="en-US" dirty="0" smtClean="0"/>
              <a:t>manuscript. But </a:t>
            </a:r>
            <a:r>
              <a:rPr lang="en-US" dirty="0"/>
              <a:t>it strikes me that there is a wiser purpose than </a:t>
            </a:r>
            <a:r>
              <a:rPr lang="en-US" dirty="0" smtClean="0"/>
              <a:t>that…The </a:t>
            </a:r>
            <a:r>
              <a:rPr lang="en-US" dirty="0"/>
              <a:t>key to such a suggestion of a wiser purpose is in </a:t>
            </a:r>
            <a:r>
              <a:rPr lang="en-US" u="sng" dirty="0">
                <a:hlinkClick r:id="rId6"/>
              </a:rPr>
              <a:t>verse 45 of Doctrine and Covenants section 10</a:t>
            </a:r>
            <a:r>
              <a:rPr lang="en-US" dirty="0"/>
              <a:t>. As the Lord instructs Joseph … he says, ‘Behold, there are many things </a:t>
            </a:r>
            <a:r>
              <a:rPr lang="en-US" dirty="0" err="1"/>
              <a:t>engraven</a:t>
            </a:r>
            <a:r>
              <a:rPr lang="en-US" dirty="0"/>
              <a:t> upon the [small] plates of Nephi which do throw </a:t>
            </a:r>
            <a:r>
              <a:rPr lang="en-US" i="1" dirty="0"/>
              <a:t>greater </a:t>
            </a:r>
            <a:r>
              <a:rPr lang="en-US" i="1" dirty="0" smtClean="0"/>
              <a:t>views </a:t>
            </a:r>
            <a:r>
              <a:rPr lang="en-US" dirty="0" smtClean="0"/>
              <a:t>upon </a:t>
            </a:r>
            <a:r>
              <a:rPr lang="en-US" dirty="0"/>
              <a:t>my gospel’ (emphasis added).</a:t>
            </a:r>
          </a:p>
          <a:p>
            <a:pPr marL="0" indent="0">
              <a:buNone/>
            </a:pPr>
            <a:r>
              <a:rPr lang="en-US" dirty="0"/>
              <a:t>“So, clearly, this was not … tit for tat, this for that—you give me 116 pages of manuscript and I’ll give you 142 pages of printed text. Not so. We got back more than we lost. And it was known from the beginning that it would be so. It </a:t>
            </a:r>
            <a:r>
              <a:rPr lang="en-US" i="1" dirty="0"/>
              <a:t>was</a:t>
            </a:r>
            <a:r>
              <a:rPr lang="en-US" dirty="0"/>
              <a:t> for a wiser purpose. We do not know exactly what we missed in the 116 pages, but we do know that what we received on the small plates was the personal declarations of three great witnesses [Nephi, Jacob, and Isaiah], three of the great doctrinal voices of the Book of Mormon, testifying that Jesus is the </a:t>
            </a:r>
            <a:r>
              <a:rPr lang="en-US" dirty="0" smtClean="0"/>
              <a:t>Christ…In </a:t>
            </a:r>
            <a:r>
              <a:rPr lang="en-US" dirty="0"/>
              <a:t>fact, I think you could make a pretty obvious case that the </a:t>
            </a:r>
            <a:r>
              <a:rPr lang="en-US" i="1" dirty="0"/>
              <a:t>sole</a:t>
            </a:r>
            <a:r>
              <a:rPr lang="en-US" dirty="0"/>
              <a:t> purpose of the small plates was to give a platform for these three witnesses” </a:t>
            </a:r>
            <a:r>
              <a:rPr lang="en-US" sz="2200" i="1" dirty="0"/>
              <a:t>(“A Standard unto My People” [Church Educational System symposium on the Book of Mormon, Aug. 9, 1994], 9–10; see </a:t>
            </a:r>
            <a:r>
              <a:rPr lang="en-US" sz="2200" i="1" u="sng" dirty="0">
                <a:hlinkClick r:id="rId7"/>
              </a:rPr>
              <a:t>LDS.org</a:t>
            </a:r>
            <a:r>
              <a:rPr lang="en-US" sz="2200" i="1" dirty="0"/>
              <a:t> under gospel library/additional addresses/CES addresses)</a:t>
            </a:r>
            <a:r>
              <a:rPr lang="en-US" sz="2200" i="1" dirty="0" smtClean="0"/>
              <a:t>.</a:t>
            </a:r>
            <a:endParaRPr lang="en-US" sz="2200" i="1" dirty="0"/>
          </a:p>
        </p:txBody>
      </p:sp>
    </p:spTree>
    <p:extLst>
      <p:ext uri="{BB962C8B-B14F-4D97-AF65-F5344CB8AC3E}">
        <p14:creationId xmlns:p14="http://schemas.microsoft.com/office/powerpoint/2010/main" val="25932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Benjamin Quiz</a:t>
            </a:r>
            <a:endParaRPr lang="en-US" dirty="0"/>
          </a:p>
        </p:txBody>
      </p:sp>
      <p:sp>
        <p:nvSpPr>
          <p:cNvPr id="4" name="Content Placeholder 3"/>
          <p:cNvSpPr>
            <a:spLocks noGrp="1"/>
          </p:cNvSpPr>
          <p:nvPr>
            <p:ph sz="half" idx="1"/>
          </p:nvPr>
        </p:nvSpPr>
        <p:spPr>
          <a:xfrm>
            <a:off x="571500" y="1740213"/>
            <a:ext cx="4040191" cy="4921249"/>
          </a:xfrm>
        </p:spPr>
        <p:txBody>
          <a:bodyPr>
            <a:normAutofit fontScale="92500" lnSpcReduction="20000"/>
          </a:bodyPr>
          <a:lstStyle/>
          <a:p>
            <a:pPr>
              <a:buFont typeface="+mj-lt"/>
              <a:buAutoNum type="arabicPeriod"/>
            </a:pPr>
            <a:r>
              <a:rPr lang="en-US" dirty="0" smtClean="0"/>
              <a:t>King </a:t>
            </a:r>
            <a:r>
              <a:rPr lang="en-US" dirty="0"/>
              <a:t>Benjamin fought with the sword of Laban against the </a:t>
            </a:r>
            <a:r>
              <a:rPr lang="en-US" dirty="0" err="1"/>
              <a:t>Lamanites</a:t>
            </a:r>
            <a:r>
              <a:rPr lang="en-US" dirty="0"/>
              <a:t>. </a:t>
            </a:r>
            <a:endParaRPr lang="en-US" dirty="0" smtClean="0"/>
          </a:p>
          <a:p>
            <a:pPr>
              <a:buFont typeface="+mj-lt"/>
              <a:buAutoNum type="arabicPeriod"/>
            </a:pPr>
            <a:r>
              <a:rPr lang="en-US" dirty="0"/>
              <a:t>Throughout King Benjamin’s reign, all the people loved him and accepted his counsel. </a:t>
            </a:r>
            <a:endParaRPr lang="en-US" dirty="0" smtClean="0"/>
          </a:p>
          <a:p>
            <a:pPr>
              <a:buFont typeface="+mj-lt"/>
              <a:buAutoNum type="arabicPeriod"/>
            </a:pPr>
            <a:r>
              <a:rPr lang="en-US" dirty="0" smtClean="0"/>
              <a:t>King </a:t>
            </a:r>
            <a:r>
              <a:rPr lang="en-US" dirty="0"/>
              <a:t>Benjamin single-handedly established righteousness among the Nephites. </a:t>
            </a:r>
            <a:endParaRPr lang="en-US" dirty="0" smtClean="0"/>
          </a:p>
          <a:p>
            <a:pPr>
              <a:buFont typeface="+mj-lt"/>
              <a:buAutoNum type="arabicPeriod"/>
            </a:pPr>
            <a:r>
              <a:rPr lang="en-US" dirty="0"/>
              <a:t>King Benjamin taught his sons the language of his fathers so they could search the scriptures and know the mysteries of God. </a:t>
            </a:r>
            <a:endParaRPr lang="en-US" dirty="0" smtClean="0"/>
          </a:p>
          <a:p>
            <a:pPr>
              <a:buFont typeface="+mj-lt"/>
              <a:buAutoNum type="arabicPeriod"/>
            </a:pPr>
            <a:r>
              <a:rPr lang="en-US" dirty="0"/>
              <a:t>King Benjamin called the people together to hear him speak for political and spiritual reasons. </a:t>
            </a:r>
          </a:p>
        </p:txBody>
      </p:sp>
      <p:sp>
        <p:nvSpPr>
          <p:cNvPr id="5" name="Content Placeholder 4"/>
          <p:cNvSpPr>
            <a:spLocks noGrp="1"/>
          </p:cNvSpPr>
          <p:nvPr>
            <p:ph sz="half" idx="2"/>
          </p:nvPr>
        </p:nvSpPr>
        <p:spPr>
          <a:xfrm>
            <a:off x="5171228" y="1740213"/>
            <a:ext cx="3643906" cy="4654792"/>
          </a:xfrm>
        </p:spPr>
        <p:txBody>
          <a:bodyPr>
            <a:normAutofit fontScale="92500" lnSpcReduction="20000"/>
          </a:bodyPr>
          <a:lstStyle/>
          <a:p>
            <a:pPr>
              <a:buFont typeface="+mj-lt"/>
              <a:buAutoNum type="arabicPeriod"/>
            </a:pPr>
            <a:r>
              <a:rPr lang="en-US" dirty="0"/>
              <a:t> (True; see </a:t>
            </a:r>
            <a:r>
              <a:rPr lang="en-US" dirty="0">
                <a:hlinkClick r:id="rId2"/>
              </a:rPr>
              <a:t>Words of Mormon 1:13</a:t>
            </a:r>
            <a:r>
              <a:rPr lang="en-US" dirty="0"/>
              <a:t>; see also </a:t>
            </a:r>
            <a:r>
              <a:rPr lang="en-US" dirty="0">
                <a:hlinkClick r:id="rId3"/>
              </a:rPr>
              <a:t>Omni 1:24</a:t>
            </a:r>
            <a:r>
              <a:rPr lang="en-US" dirty="0"/>
              <a:t>.)</a:t>
            </a:r>
          </a:p>
          <a:p>
            <a:pPr>
              <a:buFont typeface="+mj-lt"/>
              <a:buAutoNum type="arabicPeriod"/>
            </a:pPr>
            <a:r>
              <a:rPr lang="en-US" dirty="0"/>
              <a:t> (False; see </a:t>
            </a:r>
            <a:r>
              <a:rPr lang="en-US" dirty="0">
                <a:hlinkClick r:id="rId4"/>
              </a:rPr>
              <a:t>Words of Mormon 1:16</a:t>
            </a:r>
            <a:r>
              <a:rPr lang="en-US" dirty="0"/>
              <a:t>; however, see also </a:t>
            </a:r>
            <a:r>
              <a:rPr lang="en-US" dirty="0">
                <a:hlinkClick r:id="rId5"/>
              </a:rPr>
              <a:t>Mosiah 1:1</a:t>
            </a:r>
            <a:r>
              <a:rPr lang="en-US" dirty="0"/>
              <a:t>.)</a:t>
            </a:r>
          </a:p>
          <a:p>
            <a:pPr>
              <a:buFont typeface="+mj-lt"/>
              <a:buAutoNum type="arabicPeriod"/>
            </a:pPr>
            <a:r>
              <a:rPr lang="en-US" dirty="0"/>
              <a:t> (False; see </a:t>
            </a:r>
            <a:r>
              <a:rPr lang="en-US" dirty="0">
                <a:hlinkClick r:id="rId6"/>
              </a:rPr>
              <a:t>Words of Mormon 1:17–18</a:t>
            </a:r>
            <a:r>
              <a:rPr lang="en-US" dirty="0"/>
              <a:t>.)</a:t>
            </a:r>
          </a:p>
          <a:p>
            <a:pPr>
              <a:buFont typeface="+mj-lt"/>
              <a:buAutoNum type="arabicPeriod"/>
            </a:pPr>
            <a:r>
              <a:rPr lang="en-US" dirty="0"/>
              <a:t> (True; see </a:t>
            </a:r>
            <a:r>
              <a:rPr lang="en-US" dirty="0">
                <a:hlinkClick r:id="rId7"/>
              </a:rPr>
              <a:t>Mosiah 1:2–4</a:t>
            </a:r>
            <a:r>
              <a:rPr lang="en-US" dirty="0"/>
              <a:t>.)</a:t>
            </a:r>
          </a:p>
          <a:p>
            <a:pPr>
              <a:buFont typeface="+mj-lt"/>
              <a:buAutoNum type="arabicPeriod"/>
            </a:pPr>
            <a:r>
              <a:rPr lang="en-US" dirty="0"/>
              <a:t> (True; see </a:t>
            </a:r>
            <a:r>
              <a:rPr lang="en-US" dirty="0">
                <a:hlinkClick r:id="rId8"/>
              </a:rPr>
              <a:t>Mosiah 1:10–11</a:t>
            </a:r>
            <a:r>
              <a:rPr lang="en-US" dirty="0"/>
              <a:t>.</a:t>
            </a:r>
            <a:r>
              <a:rPr lang="en-US" dirty="0" smtClean="0"/>
              <a:t>)</a:t>
            </a:r>
            <a:endParaRPr lang="en-US" dirty="0"/>
          </a:p>
        </p:txBody>
      </p:sp>
    </p:spTree>
    <p:extLst>
      <p:ext uri="{BB962C8B-B14F-4D97-AF65-F5344CB8AC3E}">
        <p14:creationId xmlns:p14="http://schemas.microsoft.com/office/powerpoint/2010/main" val="498213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King Benjamin’s Address..</a:t>
            </a:r>
            <a:endParaRPr lang="en-US" dirty="0"/>
          </a:p>
        </p:txBody>
      </p:sp>
      <p:sp>
        <p:nvSpPr>
          <p:cNvPr id="6" name="Content Placeholder 5"/>
          <p:cNvSpPr>
            <a:spLocks noGrp="1"/>
          </p:cNvSpPr>
          <p:nvPr>
            <p:ph idx="1"/>
          </p:nvPr>
        </p:nvSpPr>
        <p:spPr>
          <a:xfrm>
            <a:off x="-1" y="1647885"/>
            <a:ext cx="6940217" cy="4913419"/>
          </a:xfrm>
        </p:spPr>
        <p:txBody>
          <a:bodyPr>
            <a:normAutofit fontScale="92500" lnSpcReduction="10000"/>
          </a:bodyPr>
          <a:lstStyle/>
          <a:p>
            <a:r>
              <a:rPr lang="en-US" dirty="0" smtClean="0"/>
              <a:t>He “was a holy man and did reign over his people in righteousness.”(W of M 1:17)</a:t>
            </a:r>
          </a:p>
          <a:p>
            <a:r>
              <a:rPr lang="en-US" dirty="0" smtClean="0"/>
              <a:t>Called people together to:</a:t>
            </a:r>
          </a:p>
          <a:p>
            <a:pPr lvl="1">
              <a:buFont typeface="+mj-lt"/>
              <a:buAutoNum type="arabicPeriod"/>
            </a:pPr>
            <a:r>
              <a:rPr lang="en-US" dirty="0" smtClean="0"/>
              <a:t>Name a new king (Mosiah 1:10)</a:t>
            </a:r>
          </a:p>
          <a:p>
            <a:pPr lvl="1">
              <a:buFont typeface="+mj-lt"/>
              <a:buAutoNum type="arabicPeriod"/>
            </a:pPr>
            <a:r>
              <a:rPr lang="en-US" dirty="0" smtClean="0"/>
              <a:t>Give the people a name and ask them to take it by covenant—</a:t>
            </a:r>
            <a:r>
              <a:rPr lang="en-US" i="1" dirty="0" smtClean="0"/>
              <a:t>the name of Christ </a:t>
            </a:r>
            <a:r>
              <a:rPr lang="en-US" dirty="0" smtClean="0"/>
              <a:t>(1:11-12)</a:t>
            </a:r>
          </a:p>
          <a:p>
            <a:r>
              <a:rPr lang="en-US" dirty="0" smtClean="0"/>
              <a:t>Opens by reminding the people he was mortal, just like them, “subject to all manner of infirmities in body &amp; mind” (2:14)</a:t>
            </a:r>
          </a:p>
          <a:p>
            <a:r>
              <a:rPr lang="en-US" dirty="0" smtClean="0"/>
              <a:t>Principal themes: Service-to others and to God; Gratitude, Indebtedness to God, &amp; Humility (“O how you ought to thank your heavenly king!”) (2:19)</a:t>
            </a:r>
            <a:endParaRPr lang="en-US" dirty="0"/>
          </a:p>
        </p:txBody>
      </p:sp>
      <p:pic>
        <p:nvPicPr>
          <p:cNvPr id="7" name="Picture 6" descr="winborg-king-benjamins-addr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739" y="2053312"/>
            <a:ext cx="2360261" cy="3164895"/>
          </a:xfrm>
          <a:prstGeom prst="rect">
            <a:avLst/>
          </a:prstGeom>
        </p:spPr>
      </p:pic>
    </p:spTree>
    <p:extLst>
      <p:ext uri="{BB962C8B-B14F-4D97-AF65-F5344CB8AC3E}">
        <p14:creationId xmlns:p14="http://schemas.microsoft.com/office/powerpoint/2010/main" val="4285454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96"/>
            <a:ext cx="4336597" cy="5262566"/>
          </a:xfrm>
        </p:spPr>
        <p:txBody>
          <a:bodyPr/>
          <a:lstStyle/>
          <a:p>
            <a:r>
              <a:rPr lang="en-US" dirty="0" smtClean="0"/>
              <a:t>“We are accountable to God for the way we serve others.”</a:t>
            </a:r>
            <a:endParaRPr lang="en-US" dirty="0"/>
          </a:p>
        </p:txBody>
      </p:sp>
      <p:sp>
        <p:nvSpPr>
          <p:cNvPr id="4" name="Subtitle 3"/>
          <p:cNvSpPr>
            <a:spLocks noGrp="1"/>
          </p:cNvSpPr>
          <p:nvPr>
            <p:ph type="subTitle" idx="1"/>
          </p:nvPr>
        </p:nvSpPr>
        <p:spPr>
          <a:xfrm>
            <a:off x="-1908229" y="5638800"/>
            <a:ext cx="8001000" cy="1219200"/>
          </a:xfrm>
        </p:spPr>
        <p:txBody>
          <a:bodyPr/>
          <a:lstStyle/>
          <a:p>
            <a:r>
              <a:rPr lang="en-US" dirty="0" smtClean="0"/>
              <a:t>Mosiah 2:9-18</a:t>
            </a:r>
            <a:endParaRPr lang="en-US" dirty="0"/>
          </a:p>
        </p:txBody>
      </p:sp>
      <p:pic>
        <p:nvPicPr>
          <p:cNvPr id="5" name="Picture 4" descr="2000_M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597" y="235198"/>
            <a:ext cx="4693260" cy="6070883"/>
          </a:xfrm>
          <a:prstGeom prst="rect">
            <a:avLst/>
          </a:prstGeom>
        </p:spPr>
      </p:pic>
    </p:spTree>
    <p:extLst>
      <p:ext uri="{BB962C8B-B14F-4D97-AF65-F5344CB8AC3E}">
        <p14:creationId xmlns:p14="http://schemas.microsoft.com/office/powerpoint/2010/main" val="13045199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 Marion G. Romney</a:t>
            </a:r>
            <a:endParaRPr lang="en-US" dirty="0"/>
          </a:p>
        </p:txBody>
      </p:sp>
      <p:sp>
        <p:nvSpPr>
          <p:cNvPr id="6" name="Content Placeholder 5"/>
          <p:cNvSpPr>
            <a:spLocks noGrp="1"/>
          </p:cNvSpPr>
          <p:nvPr>
            <p:ph idx="1"/>
          </p:nvPr>
        </p:nvSpPr>
        <p:spPr/>
        <p:txBody>
          <a:bodyPr>
            <a:normAutofit fontScale="85000" lnSpcReduction="10000"/>
          </a:bodyPr>
          <a:lstStyle/>
          <a:p>
            <a:pPr marL="0" indent="0">
              <a:buNone/>
            </a:pPr>
            <a:r>
              <a:rPr lang="en-US" dirty="0"/>
              <a:t>“By serving and lifting others … we experience the only true and lasting happiness. Service is not something we endure on this earth so we can earn the right to live in the celestial kingdom. Service is the very fiber of which an exalted life in the celestial kingdom is made.</a:t>
            </a:r>
          </a:p>
          <a:p>
            <a:pPr marL="0" indent="0">
              <a:buNone/>
            </a:pPr>
            <a:r>
              <a:rPr lang="en-US" dirty="0"/>
              <a:t>“Knowing that service is what gives our Father in Heaven fulfillment, and knowing that we want to be where He is and as He is, why must we be commanded to serve one another? Oh, for the glorious day when these things all come naturally because of the purity of our hearts. In that day there will be no need for a commandment because we will have experienced for ourselves that we are truly happy only when we are engaged in unselfish service” (in Conference Report, Oct. 1982, 135; or </a:t>
            </a:r>
            <a:r>
              <a:rPr lang="en-US" i="1" dirty="0"/>
              <a:t>Ensign,</a:t>
            </a:r>
            <a:r>
              <a:rPr lang="en-US" dirty="0"/>
              <a:t> Nov. 1982, 93).</a:t>
            </a:r>
          </a:p>
          <a:p>
            <a:pPr marL="0" indent="0">
              <a:buNone/>
            </a:pPr>
            <a:endParaRPr lang="en-US" dirty="0"/>
          </a:p>
        </p:txBody>
      </p:sp>
    </p:spTree>
    <p:extLst>
      <p:ext uri="{BB962C8B-B14F-4D97-AF65-F5344CB8AC3E}">
        <p14:creationId xmlns:p14="http://schemas.microsoft.com/office/powerpoint/2010/main" val="18495770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Observe,</a:t>
            </a:r>
            <a:r>
              <a:rPr lang="en-US" dirty="0"/>
              <a:t> </a:t>
            </a:r>
            <a:r>
              <a:rPr lang="en-US" dirty="0" smtClean="0"/>
              <a:t>then Serve</a:t>
            </a:r>
            <a:endParaRPr lang="en-US" dirty="0"/>
          </a:p>
        </p:txBody>
      </p:sp>
      <p:pic>
        <p:nvPicPr>
          <p:cNvPr id="7" name="Content Placeholder 6" descr="4974226_orig.jpg"/>
          <p:cNvPicPr>
            <a:picLocks noGrp="1" noChangeAspect="1"/>
          </p:cNvPicPr>
          <p:nvPr>
            <p:ph sz="half" idx="1"/>
          </p:nvPr>
        </p:nvPicPr>
        <p:blipFill>
          <a:blip r:embed="rId2">
            <a:extLst>
              <a:ext uri="{28A0092B-C50C-407E-A947-70E740481C1C}">
                <a14:useLocalDpi xmlns:a14="http://schemas.microsoft.com/office/drawing/2010/main" val="0"/>
              </a:ext>
            </a:extLst>
          </a:blip>
          <a:srcRect l="-7121" r="-7121"/>
          <a:stretch>
            <a:fillRect/>
          </a:stretch>
        </p:blipFill>
        <p:spPr/>
      </p:pic>
      <p:pic>
        <p:nvPicPr>
          <p:cNvPr id="8" name="Content Placeholder 7" descr="e22dc5989fae0319cc2c5ae146b8c298.jpg"/>
          <p:cNvPicPr>
            <a:picLocks noGrp="1" noChangeAspect="1"/>
          </p:cNvPicPr>
          <p:nvPr>
            <p:ph sz="half" idx="2"/>
          </p:nvPr>
        </p:nvPicPr>
        <p:blipFill>
          <a:blip r:embed="rId3">
            <a:extLst>
              <a:ext uri="{28A0092B-C50C-407E-A947-70E740481C1C}">
                <a14:useLocalDpi xmlns:a14="http://schemas.microsoft.com/office/drawing/2010/main" val="0"/>
              </a:ext>
            </a:extLst>
          </a:blip>
          <a:srcRect t="6240" b="6240"/>
          <a:stretch>
            <a:fillRect/>
          </a:stretch>
        </p:blipFill>
        <p:spPr/>
      </p:pic>
    </p:spTree>
    <p:extLst>
      <p:ext uri="{BB962C8B-B14F-4D97-AF65-F5344CB8AC3E}">
        <p14:creationId xmlns:p14="http://schemas.microsoft.com/office/powerpoint/2010/main" val="127216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Eternally Indebted to God</a:t>
            </a:r>
            <a:endParaRPr lang="en-US" dirty="0"/>
          </a:p>
        </p:txBody>
      </p:sp>
      <p:sp>
        <p:nvSpPr>
          <p:cNvPr id="3" name="Content Placeholder 2"/>
          <p:cNvSpPr>
            <a:spLocks noGrp="1"/>
          </p:cNvSpPr>
          <p:nvPr>
            <p:ph idx="1"/>
          </p:nvPr>
        </p:nvSpPr>
        <p:spPr>
          <a:xfrm>
            <a:off x="571500" y="1904999"/>
            <a:ext cx="8001000" cy="4953001"/>
          </a:xfrm>
        </p:spPr>
        <p:txBody>
          <a:bodyPr>
            <a:normAutofit/>
          </a:bodyPr>
          <a:lstStyle/>
          <a:p>
            <a:r>
              <a:rPr lang="en-US" dirty="0" smtClean="0"/>
              <a:t>Write 5 things you’re thankful for. </a:t>
            </a:r>
            <a:endParaRPr lang="en-US" dirty="0"/>
          </a:p>
          <a:p>
            <a:r>
              <a:rPr lang="en-US" dirty="0" smtClean="0"/>
              <a:t>Mosiah 2:19-24</a:t>
            </a:r>
          </a:p>
          <a:p>
            <a:pPr lvl="1"/>
            <a:r>
              <a:rPr lang="en-US" dirty="0" smtClean="0"/>
              <a:t>He </a:t>
            </a:r>
            <a:r>
              <a:rPr lang="en-US" dirty="0"/>
              <a:t>has created, </a:t>
            </a:r>
            <a:r>
              <a:rPr lang="en-US" dirty="0" smtClean="0"/>
              <a:t>kept </a:t>
            </a:r>
            <a:r>
              <a:rPr lang="en-US" dirty="0"/>
              <a:t>and preserved us; he has granted us </a:t>
            </a:r>
            <a:r>
              <a:rPr lang="en-US" dirty="0" smtClean="0"/>
              <a:t>life and peace with others </a:t>
            </a:r>
            <a:r>
              <a:rPr lang="en-US" dirty="0"/>
              <a:t>in life (</a:t>
            </a:r>
            <a:r>
              <a:rPr lang="en-US" dirty="0" smtClean="0"/>
              <a:t>20; 23)</a:t>
            </a:r>
            <a:endParaRPr lang="en-US" dirty="0"/>
          </a:p>
          <a:p>
            <a:pPr lvl="1"/>
            <a:r>
              <a:rPr lang="en-US" dirty="0" smtClean="0"/>
              <a:t>He </a:t>
            </a:r>
            <a:r>
              <a:rPr lang="en-US" dirty="0"/>
              <a:t>gives us breath, agency, and constant support (21</a:t>
            </a:r>
            <a:r>
              <a:rPr lang="en-US" dirty="0" smtClean="0"/>
              <a:t>)</a:t>
            </a:r>
          </a:p>
          <a:p>
            <a:pPr lvl="1"/>
            <a:r>
              <a:rPr lang="en-US" dirty="0" smtClean="0"/>
              <a:t>If we keep His commandments He blesses and prospers us immediately (22;24)</a:t>
            </a:r>
          </a:p>
          <a:p>
            <a:pPr lvl="1"/>
            <a:r>
              <a:rPr lang="en-US" dirty="0" smtClean="0"/>
              <a:t>“He hath paid [us], and [we] are still indebted to him</a:t>
            </a:r>
            <a:r>
              <a:rPr lang="is-IS" dirty="0" smtClean="0"/>
              <a:t>…”(24)</a:t>
            </a:r>
            <a:endParaRPr lang="en-US" dirty="0" smtClean="0"/>
          </a:p>
          <a:p>
            <a:pPr marL="0"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207671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words of an angel..</a:t>
            </a:r>
            <a:br>
              <a:rPr lang="en-US" dirty="0" smtClean="0"/>
            </a:br>
            <a:r>
              <a:rPr lang="en-US" sz="2000" dirty="0" smtClean="0"/>
              <a:t>(Mosiah 3)</a:t>
            </a:r>
            <a:endParaRPr lang="en-US" sz="2000" dirty="0"/>
          </a:p>
        </p:txBody>
      </p:sp>
      <p:sp>
        <p:nvSpPr>
          <p:cNvPr id="3" name="Content Placeholder 2"/>
          <p:cNvSpPr>
            <a:spLocks noGrp="1"/>
          </p:cNvSpPr>
          <p:nvPr>
            <p:ph idx="1"/>
          </p:nvPr>
        </p:nvSpPr>
        <p:spPr>
          <a:xfrm>
            <a:off x="151203" y="1663004"/>
            <a:ext cx="8694171" cy="4973892"/>
          </a:xfrm>
        </p:spPr>
        <p:txBody>
          <a:bodyPr>
            <a:normAutofit fontScale="92500" lnSpcReduction="10000"/>
          </a:bodyPr>
          <a:lstStyle/>
          <a:p>
            <a:r>
              <a:rPr lang="en-US" dirty="0" smtClean="0"/>
              <a:t>Prophesy of the coming Savior (3:5-18)</a:t>
            </a:r>
          </a:p>
          <a:p>
            <a:r>
              <a:rPr lang="en-US" dirty="0" smtClean="0"/>
              <a:t>Only through Christ’s name can salvation come (17)</a:t>
            </a:r>
          </a:p>
          <a:p>
            <a:r>
              <a:rPr lang="en-US" dirty="0" smtClean="0"/>
              <a:t>The “natural man is an enemy to God</a:t>
            </a:r>
            <a:r>
              <a:rPr lang="is-IS" dirty="0" smtClean="0"/>
              <a:t>…unless he yields to the enticings of the Hoy Spirit...</a:t>
            </a:r>
            <a:r>
              <a:rPr lang="en-US" dirty="0" smtClean="0"/>
              <a:t>” (19)</a:t>
            </a:r>
          </a:p>
          <a:p>
            <a:r>
              <a:rPr lang="en-US" dirty="0" smtClean="0"/>
              <a:t>The people believe, cry for purification through Christ, and “the Spirit of the Lord” comes upon them (4:2-3)</a:t>
            </a:r>
          </a:p>
          <a:p>
            <a:r>
              <a:rPr lang="en-US" dirty="0" smtClean="0"/>
              <a:t>Benjamin returns to themes of humility and indebtedness of God &amp; counsels the people how to maintain this state (4:11)</a:t>
            </a:r>
          </a:p>
          <a:p>
            <a:r>
              <a:rPr lang="en-US" dirty="0" smtClean="0"/>
              <a:t>Teaches how to “succor </a:t>
            </a:r>
            <a:r>
              <a:rPr lang="en-US" dirty="0" err="1" smtClean="0"/>
              <a:t>those..in</a:t>
            </a:r>
            <a:r>
              <a:rPr lang="en-US" dirty="0" smtClean="0"/>
              <a:t> need of your succor” (4:16) “For</a:t>
            </a:r>
            <a:r>
              <a:rPr lang="is-IS" dirty="0" smtClean="0"/>
              <a:t>…a</a:t>
            </a:r>
            <a:r>
              <a:rPr lang="en-US" dirty="0" smtClean="0"/>
              <a:t>re we not all beggars?” (19-21)</a:t>
            </a:r>
          </a:p>
          <a:p>
            <a:r>
              <a:rPr lang="en-US" dirty="0" smtClean="0"/>
              <a:t>Wise, important advice: 4:27 &amp; 30</a:t>
            </a:r>
            <a:endParaRPr lang="en-US" dirty="0"/>
          </a:p>
        </p:txBody>
      </p:sp>
    </p:spTree>
    <p:extLst>
      <p:ext uri="{BB962C8B-B14F-4D97-AF65-F5344CB8AC3E}">
        <p14:creationId xmlns:p14="http://schemas.microsoft.com/office/powerpoint/2010/main" val="2750318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Benjamin’s Final Request</a:t>
            </a:r>
            <a:endParaRPr lang="en-US" dirty="0"/>
          </a:p>
        </p:txBody>
      </p:sp>
      <p:sp>
        <p:nvSpPr>
          <p:cNvPr id="3" name="Content Placeholder 2"/>
          <p:cNvSpPr>
            <a:spLocks noGrp="1"/>
          </p:cNvSpPr>
          <p:nvPr>
            <p:ph idx="1"/>
          </p:nvPr>
        </p:nvSpPr>
        <p:spPr/>
        <p:txBody>
          <a:bodyPr>
            <a:normAutofit fontScale="85000" lnSpcReduction="20000"/>
          </a:bodyPr>
          <a:lstStyle/>
          <a:p>
            <a:pPr>
              <a:buFont typeface="+mj-lt"/>
              <a:buAutoNum type="arabicPeriod"/>
            </a:pPr>
            <a:r>
              <a:rPr lang="en-US" dirty="0" smtClean="0"/>
              <a:t>Do </a:t>
            </a:r>
            <a:r>
              <a:rPr lang="en-US" i="1" dirty="0" smtClean="0"/>
              <a:t>you</a:t>
            </a:r>
            <a:r>
              <a:rPr lang="en-US" dirty="0" smtClean="0"/>
              <a:t> believe? (5:1)</a:t>
            </a:r>
          </a:p>
          <a:p>
            <a:pPr>
              <a:buFont typeface="+mj-lt"/>
              <a:buAutoNum type="arabicPeriod"/>
            </a:pPr>
            <a:r>
              <a:rPr lang="en-US" dirty="0" smtClean="0"/>
              <a:t>Have YOU experienced “a mighty change</a:t>
            </a:r>
            <a:r>
              <a:rPr lang="is-IS" dirty="0" smtClean="0"/>
              <a:t>…</a:t>
            </a:r>
            <a:r>
              <a:rPr lang="en-US" dirty="0" smtClean="0"/>
              <a:t>in our hearts</a:t>
            </a:r>
            <a:r>
              <a:rPr lang="is-IS" dirty="0" smtClean="0"/>
              <a:t>…to do good continually</a:t>
            </a:r>
            <a:r>
              <a:rPr lang="en-US" dirty="0" smtClean="0"/>
              <a:t>” (5:2)</a:t>
            </a:r>
          </a:p>
          <a:p>
            <a:pPr>
              <a:buFont typeface="+mj-lt"/>
              <a:buAutoNum type="arabicPeriod"/>
            </a:pPr>
            <a:r>
              <a:rPr lang="en-US" dirty="0" smtClean="0"/>
              <a:t>Will you covenant to take upon you the name of Christ? (5:5)</a:t>
            </a:r>
          </a:p>
          <a:p>
            <a:pPr>
              <a:buFont typeface="+mj-lt"/>
              <a:buAutoNum type="arabicPeriod"/>
            </a:pPr>
            <a:r>
              <a:rPr lang="en-US" dirty="0" smtClean="0"/>
              <a:t>Then, “ye shall be called the children of Christ, his sons and daughters</a:t>
            </a:r>
            <a:r>
              <a:rPr lang="is-IS" dirty="0" smtClean="0"/>
              <a:t>…There is no other name given whereby salvation cometh; therefore I would that ye should take upon you the name of Christ...And it shall come to pass that whosever doeth this shall be found at the right hand of God, for he shall know the name by which he is called; for he shall be called by the name of Christ.” (5:7-10)</a:t>
            </a:r>
          </a:p>
          <a:p>
            <a:pPr>
              <a:buFont typeface="+mj-lt"/>
              <a:buAutoNum type="arabicPeriod"/>
            </a:pPr>
            <a:r>
              <a:rPr lang="is-IS" dirty="0" smtClean="0"/>
              <a:t>“Be steadfast and immovable...” (5:15)</a:t>
            </a:r>
            <a:endParaRPr lang="en-US" dirty="0"/>
          </a:p>
        </p:txBody>
      </p:sp>
    </p:spTree>
    <p:extLst>
      <p:ext uri="{BB962C8B-B14F-4D97-AF65-F5344CB8AC3E}">
        <p14:creationId xmlns:p14="http://schemas.microsoft.com/office/powerpoint/2010/main" val="17750594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makes a good leader?</a:t>
            </a:r>
            <a:endParaRPr lang="en-US" dirty="0"/>
          </a:p>
        </p:txBody>
      </p:sp>
      <p:sp>
        <p:nvSpPr>
          <p:cNvPr id="5" name="Subtitle 4"/>
          <p:cNvSpPr>
            <a:spLocks noGrp="1"/>
          </p:cNvSpPr>
          <p:nvPr>
            <p:ph type="subTitle" idx="1"/>
          </p:nvPr>
        </p:nvSpPr>
        <p:spPr/>
        <p:txBody>
          <a:bodyPr/>
          <a:lstStyle/>
          <a:p>
            <a:r>
              <a:rPr lang="en-US" dirty="0" smtClean="0"/>
              <a:t>LEADERSHIP</a:t>
            </a:r>
            <a:endParaRPr lang="en-US" dirty="0"/>
          </a:p>
        </p:txBody>
      </p:sp>
    </p:spTree>
    <p:extLst>
      <p:ext uri="{BB962C8B-B14F-4D97-AF65-F5344CB8AC3E}">
        <p14:creationId xmlns:p14="http://schemas.microsoft.com/office/powerpoint/2010/main" val="328714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Inventory</a:t>
            </a:r>
            <a:endParaRPr lang="en-US" dirty="0"/>
          </a:p>
        </p:txBody>
      </p:sp>
      <p:sp>
        <p:nvSpPr>
          <p:cNvPr id="5" name="Content Placeholder 4"/>
          <p:cNvSpPr>
            <a:spLocks noGrp="1"/>
          </p:cNvSpPr>
          <p:nvPr>
            <p:ph idx="1"/>
          </p:nvPr>
        </p:nvSpPr>
        <p:spPr>
          <a:xfrm>
            <a:off x="571500" y="1905000"/>
            <a:ext cx="8001000" cy="4377484"/>
          </a:xfrm>
        </p:spPr>
        <p:txBody>
          <a:bodyPr>
            <a:normAutofit/>
          </a:bodyPr>
          <a:lstStyle/>
          <a:p>
            <a:r>
              <a:rPr lang="en-US" dirty="0" smtClean="0"/>
              <a:t>Do you take upon you the name of Christ? How so?</a:t>
            </a:r>
          </a:p>
          <a:p>
            <a:r>
              <a:rPr lang="en-US" dirty="0" smtClean="0"/>
              <a:t>How are you seeking to serve God and others each day?</a:t>
            </a:r>
          </a:p>
          <a:p>
            <a:r>
              <a:rPr lang="en-US" dirty="0" smtClean="0"/>
              <a:t>What are you truly thankful for? Do you express your gratitude often—to the Lord and others?</a:t>
            </a:r>
          </a:p>
          <a:p>
            <a:r>
              <a:rPr lang="en-US" dirty="0" smtClean="0"/>
              <a:t>How can you remember your “nothingness” while also remembering you are a “son or daughter of God?”</a:t>
            </a:r>
          </a:p>
          <a:p>
            <a:r>
              <a:rPr lang="en-US" dirty="0" smtClean="0"/>
              <a:t>How will you apply King Benjamin’s words this week?</a:t>
            </a:r>
            <a:endParaRPr lang="en-US" dirty="0"/>
          </a:p>
        </p:txBody>
      </p:sp>
    </p:spTree>
    <p:extLst>
      <p:ext uri="{BB962C8B-B14F-4D97-AF65-F5344CB8AC3E}">
        <p14:creationId xmlns:p14="http://schemas.microsoft.com/office/powerpoint/2010/main" val="14845289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981" y="274638"/>
            <a:ext cx="5171136" cy="1143000"/>
          </a:xfrm>
        </p:spPr>
        <p:txBody>
          <a:bodyPr/>
          <a:lstStyle/>
          <a:p>
            <a:r>
              <a:rPr lang="en-US" dirty="0" smtClean="0"/>
              <a:t>Next Week</a:t>
            </a:r>
            <a:endParaRPr lang="en-US" dirty="0"/>
          </a:p>
        </p:txBody>
      </p:sp>
      <p:sp>
        <p:nvSpPr>
          <p:cNvPr id="3" name="Content Placeholder 2"/>
          <p:cNvSpPr>
            <a:spLocks noGrp="1"/>
          </p:cNvSpPr>
          <p:nvPr>
            <p:ph idx="1"/>
          </p:nvPr>
        </p:nvSpPr>
        <p:spPr>
          <a:xfrm>
            <a:off x="2675740" y="1905000"/>
            <a:ext cx="5171136" cy="4114800"/>
          </a:xfrm>
        </p:spPr>
        <p:txBody>
          <a:bodyPr/>
          <a:lstStyle/>
          <a:p>
            <a:pPr algn="ctr"/>
            <a:r>
              <a:rPr lang="en-US" dirty="0" smtClean="0"/>
              <a:t>Mosiah </a:t>
            </a:r>
            <a:r>
              <a:rPr lang="en-US" dirty="0" smtClean="0"/>
              <a:t>7-24</a:t>
            </a:r>
            <a:endParaRPr lang="en-US" dirty="0" smtClean="0"/>
          </a:p>
          <a:p>
            <a:pPr algn="ctr"/>
            <a:r>
              <a:rPr lang="en-US" dirty="0" smtClean="0"/>
              <a:t>SM </a:t>
            </a:r>
            <a:r>
              <a:rPr lang="en-US" smtClean="0"/>
              <a:t>Lessons </a:t>
            </a:r>
            <a:r>
              <a:rPr lang="en-US" smtClean="0"/>
              <a:t>20-21</a:t>
            </a:r>
            <a:endParaRPr lang="en-US" dirty="0"/>
          </a:p>
        </p:txBody>
      </p:sp>
      <p:pic>
        <p:nvPicPr>
          <p:cNvPr id="4" name="Picture 3" descr="Institut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2981" cy="6858000"/>
          </a:xfrm>
          <a:prstGeom prst="rect">
            <a:avLst/>
          </a:prstGeom>
        </p:spPr>
      </p:pic>
    </p:spTree>
    <p:extLst>
      <p:ext uri="{BB962C8B-B14F-4D97-AF65-F5344CB8AC3E}">
        <p14:creationId xmlns:p14="http://schemas.microsoft.com/office/powerpoint/2010/main" val="104348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Sherem</a:t>
            </a:r>
            <a:r>
              <a:rPr lang="en-US" dirty="0"/>
              <a:t>-</a:t>
            </a:r>
            <a:r>
              <a:rPr lang="en-US" dirty="0" smtClean="0"/>
              <a:t>The AntiChrist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Tried to “overthrow the doctrine of Christ” by teaching “there should be no Christ” (Jacob 7:2</a:t>
            </a:r>
          </a:p>
          <a:p>
            <a:r>
              <a:rPr lang="en-US" dirty="0" smtClean="0"/>
              <a:t>He “labored diligently that he might lead away the hearts of the people” &amp; sought “much opportunity” to come to Jacob (3), “he was learned,” “he could use much flattery and much power of speech,” (4)</a:t>
            </a:r>
          </a:p>
          <a:p>
            <a:r>
              <a:rPr lang="en-US" i="1" dirty="0"/>
              <a:t>What was he trying to do here? Do we see this happening today</a:t>
            </a:r>
            <a:r>
              <a:rPr lang="en-US" i="1" dirty="0" smtClean="0"/>
              <a:t>?</a:t>
            </a:r>
          </a:p>
          <a:p>
            <a:r>
              <a:rPr lang="en-US" dirty="0" smtClean="0"/>
              <a:t>What is Jacob’s response? (Read v.5;8-12)</a:t>
            </a:r>
          </a:p>
          <a:p>
            <a:r>
              <a:rPr lang="en-US" dirty="0" smtClean="0"/>
              <a:t>The moral of the story? (21-23)</a:t>
            </a:r>
          </a:p>
        </p:txBody>
      </p:sp>
    </p:spTree>
    <p:extLst>
      <p:ext uri="{BB962C8B-B14F-4D97-AF65-F5344CB8AC3E}">
        <p14:creationId xmlns:p14="http://schemas.microsoft.com/office/powerpoint/2010/main" val="3209724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Ezra Taft Benson</a:t>
            </a:r>
            <a:endParaRPr lang="en-US" dirty="0"/>
          </a:p>
        </p:txBody>
      </p:sp>
      <p:sp>
        <p:nvSpPr>
          <p:cNvPr id="3" name="Content Placeholder 2"/>
          <p:cNvSpPr>
            <a:spLocks noGrp="1"/>
          </p:cNvSpPr>
          <p:nvPr>
            <p:ph idx="1"/>
          </p:nvPr>
        </p:nvSpPr>
        <p:spPr>
          <a:xfrm>
            <a:off x="571500" y="1905000"/>
            <a:ext cx="8001000" cy="4551664"/>
          </a:xfrm>
        </p:spPr>
        <p:txBody>
          <a:bodyPr>
            <a:normAutofit fontScale="77500" lnSpcReduction="20000"/>
          </a:bodyPr>
          <a:lstStyle/>
          <a:p>
            <a:pPr marL="0" indent="0" algn="ctr">
              <a:buNone/>
            </a:pPr>
            <a:r>
              <a:rPr lang="en-US" dirty="0" smtClean="0"/>
              <a:t>On apostasy</a:t>
            </a:r>
            <a:r>
              <a:rPr lang="is-IS" dirty="0" smtClean="0"/>
              <a:t>…</a:t>
            </a:r>
          </a:p>
          <a:p>
            <a:pPr marL="0" indent="0" algn="ctr">
              <a:buNone/>
            </a:pPr>
            <a:r>
              <a:rPr lang="en-US" dirty="0" smtClean="0"/>
              <a:t>“</a:t>
            </a:r>
            <a:r>
              <a:rPr lang="en-US" dirty="0"/>
              <a:t>1. What do the standard works have to say about it? </a:t>
            </a:r>
            <a:r>
              <a:rPr lang="en-US" dirty="0" smtClean="0"/>
              <a:t>…The </a:t>
            </a:r>
            <a:r>
              <a:rPr lang="en-US" dirty="0"/>
              <a:t>Book of Mormon, Brigham Young said, was written on the tablets of his heart and no doubt helped save him from being deceived. …</a:t>
            </a:r>
          </a:p>
          <a:p>
            <a:pPr marL="0" indent="0" algn="ctr">
              <a:buNone/>
            </a:pPr>
            <a:r>
              <a:rPr lang="en-US" dirty="0"/>
              <a:t>“2. The second guide is: what do the latter-day Presidents of the Church have to say on the subject—particularly the living President? …</a:t>
            </a:r>
          </a:p>
          <a:p>
            <a:pPr marL="0" indent="0" algn="ctr">
              <a:buNone/>
            </a:pPr>
            <a:r>
              <a:rPr lang="en-US" dirty="0"/>
              <a:t>“3. The third and final test is the </a:t>
            </a:r>
            <a:r>
              <a:rPr lang="en-US" dirty="0">
                <a:hlinkClick r:id="rId3"/>
              </a:rPr>
              <a:t>Holy Ghost</a:t>
            </a:r>
            <a:r>
              <a:rPr lang="en-US" dirty="0"/>
              <a:t>—the test of the Spirit. … This test can only be fully effective if one’s channels of communication with God are clean and virtuous and uncluttered </a:t>
            </a:r>
            <a:r>
              <a:rPr lang="en-US" dirty="0" smtClean="0"/>
              <a:t>with sin</a:t>
            </a:r>
            <a:r>
              <a:rPr lang="en-US" dirty="0"/>
              <a:t>. Said Brigham </a:t>
            </a:r>
            <a:r>
              <a:rPr lang="en-US" dirty="0" smtClean="0"/>
              <a:t>Young: ‘You </a:t>
            </a:r>
            <a:r>
              <a:rPr lang="en-US" dirty="0"/>
              <a:t>may know whether you are led right or wrong … for every principle God has revealed carries its own </a:t>
            </a:r>
            <a:r>
              <a:rPr lang="en-US" dirty="0" smtClean="0"/>
              <a:t>convictions </a:t>
            </a:r>
            <a:r>
              <a:rPr lang="en-US" dirty="0"/>
              <a:t>of its truth to the human mind. </a:t>
            </a:r>
            <a:r>
              <a:rPr lang="en-US" dirty="0" smtClean="0"/>
              <a:t>…’</a:t>
            </a:r>
            <a:endParaRPr lang="en-US" dirty="0"/>
          </a:p>
          <a:p>
            <a:pPr marL="0" indent="0" algn="ctr">
              <a:buNone/>
            </a:pPr>
            <a:r>
              <a:rPr lang="en-US" dirty="0"/>
              <a:t>“‘What a pity it would be if we were led by one man to utter destruction!’” (in Conference Report, Oct. 1963, 16–17).</a:t>
            </a:r>
          </a:p>
          <a:p>
            <a:endParaRPr lang="en-US" dirty="0"/>
          </a:p>
        </p:txBody>
      </p:sp>
    </p:spTree>
    <p:extLst>
      <p:ext uri="{BB962C8B-B14F-4D97-AF65-F5344CB8AC3E}">
        <p14:creationId xmlns:p14="http://schemas.microsoft.com/office/powerpoint/2010/main" val="322465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Jacob’s Farewell</a:t>
            </a:r>
            <a:endParaRPr lang="en-US" dirty="0"/>
          </a:p>
        </p:txBody>
      </p:sp>
      <p:sp>
        <p:nvSpPr>
          <p:cNvPr id="3" name="Content Placeholder 2"/>
          <p:cNvSpPr>
            <a:spLocks noGrp="1"/>
          </p:cNvSpPr>
          <p:nvPr>
            <p:ph idx="1"/>
          </p:nvPr>
        </p:nvSpPr>
        <p:spPr>
          <a:xfrm>
            <a:off x="571500" y="1905000"/>
            <a:ext cx="5672968" cy="4114800"/>
          </a:xfrm>
        </p:spPr>
        <p:txBody>
          <a:bodyPr/>
          <a:lstStyle/>
          <a:p>
            <a:r>
              <a:rPr lang="en-US" dirty="0" smtClean="0"/>
              <a:t>7:26-7</a:t>
            </a:r>
          </a:p>
          <a:p>
            <a:r>
              <a:rPr lang="en-US" dirty="0" smtClean="0"/>
              <a:t>A sad farewell (Nibley)—</a:t>
            </a:r>
          </a:p>
          <a:p>
            <a:r>
              <a:rPr lang="en-US" dirty="0" smtClean="0"/>
              <a:t>His manner of writing is forward and direct and to the point. Compare against Nephi’s. </a:t>
            </a:r>
          </a:p>
          <a:p>
            <a:r>
              <a:rPr lang="en-US" dirty="0" smtClean="0"/>
              <a:t>More proof of the truthfulness of the Book of Mormon</a:t>
            </a:r>
            <a:endParaRPr lang="en-US" dirty="0"/>
          </a:p>
        </p:txBody>
      </p:sp>
    </p:spTree>
    <p:extLst>
      <p:ext uri="{BB962C8B-B14F-4D97-AF65-F5344CB8AC3E}">
        <p14:creationId xmlns:p14="http://schemas.microsoft.com/office/powerpoint/2010/main" val="38593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Enos’ Wrestle Before God</a:t>
            </a:r>
            <a:endParaRPr lang="en-US" dirty="0"/>
          </a:p>
        </p:txBody>
      </p:sp>
      <p:sp>
        <p:nvSpPr>
          <p:cNvPr id="3" name="Content Placeholder 2"/>
          <p:cNvSpPr>
            <a:spLocks noGrp="1"/>
          </p:cNvSpPr>
          <p:nvPr>
            <p:ph idx="1"/>
          </p:nvPr>
        </p:nvSpPr>
        <p:spPr>
          <a:xfrm>
            <a:off x="437030" y="1904999"/>
            <a:ext cx="5360147" cy="4534647"/>
          </a:xfrm>
        </p:spPr>
        <p:txBody>
          <a:bodyPr>
            <a:normAutofit/>
          </a:bodyPr>
          <a:lstStyle/>
          <a:p>
            <a:r>
              <a:rPr lang="en-US" dirty="0" smtClean="0"/>
              <a:t>Enos 1:1-His father was a just man and taught him “in the nurture and admonition of the Lord”</a:t>
            </a:r>
          </a:p>
          <a:p>
            <a:r>
              <a:rPr lang="en-US" dirty="0" smtClean="0"/>
              <a:t>“Wrestle</a:t>
            </a:r>
            <a:r>
              <a:rPr lang="en-US" i="1" dirty="0" smtClean="0"/>
              <a:t> before </a:t>
            </a:r>
            <a:r>
              <a:rPr lang="en-US" dirty="0" smtClean="0"/>
              <a:t>God</a:t>
            </a:r>
            <a:r>
              <a:rPr lang="is-IS" dirty="0" smtClean="0"/>
              <a:t>…” (2)</a:t>
            </a:r>
          </a:p>
          <a:p>
            <a:r>
              <a:rPr lang="is-IS" dirty="0" smtClean="0"/>
              <a:t>Hope for parents (1,3)</a:t>
            </a:r>
          </a:p>
          <a:p>
            <a:r>
              <a:rPr lang="is-IS" dirty="0" smtClean="0"/>
              <a:t>“My soul hungered...”(4) “I cried unto him in mighty prayer...” “all the day long...” “and when the night came...”</a:t>
            </a:r>
            <a:endParaRPr lang="en-US" dirty="0"/>
          </a:p>
        </p:txBody>
      </p:sp>
      <p:pic>
        <p:nvPicPr>
          <p:cNvPr id="4" name="Picture 3" descr="Eno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647" y="1885272"/>
            <a:ext cx="3003177" cy="4009396"/>
          </a:xfrm>
          <a:prstGeom prst="rect">
            <a:avLst/>
          </a:prstGeom>
        </p:spPr>
      </p:pic>
    </p:spTree>
    <p:extLst>
      <p:ext uri="{BB962C8B-B14F-4D97-AF65-F5344CB8AC3E}">
        <p14:creationId xmlns:p14="http://schemas.microsoft.com/office/powerpoint/2010/main" val="158910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 Spencer W. Kimball</a:t>
            </a:r>
            <a:endParaRPr lang="en-US" dirty="0"/>
          </a:p>
        </p:txBody>
      </p:sp>
      <p:sp>
        <p:nvSpPr>
          <p:cNvPr id="3" name="Content Placeholder 2"/>
          <p:cNvSpPr>
            <a:spLocks noGrp="1"/>
          </p:cNvSpPr>
          <p:nvPr>
            <p:ph idx="1"/>
          </p:nvPr>
        </p:nvSpPr>
        <p:spPr>
          <a:xfrm>
            <a:off x="571500" y="1904999"/>
            <a:ext cx="8001000" cy="4713941"/>
          </a:xfrm>
        </p:spPr>
        <p:txBody>
          <a:bodyPr>
            <a:normAutofit fontScale="85000" lnSpcReduction="10000"/>
          </a:bodyPr>
          <a:lstStyle/>
          <a:p>
            <a:pPr marL="0" indent="0" algn="ctr">
              <a:buNone/>
            </a:pPr>
            <a:r>
              <a:rPr lang="en-US" dirty="0"/>
              <a:t>“How many of you have thus persisted? How many of you, with or without serious transgressions, have ever prayed all day and into the night? Have you ever wept and prayed for many hours? How many of you have prayed for five hours? For one? For thirty minutes? For ten?... How much do you pray, my young friends? How often? How earnestly? If you should have errors in your life, have you wrestled before the Lord? Have you found your deep forest full of solitude? How much has your soul hungered? How deeply have your needs impressed your heart? When did you kneel before your Maker in total quiet? For what did you pray—your own soul? How long did you thus plead for recognition—all day long and when the shadows fell, did you still raise your voice in mighty prayer, or did you liquidate it with some trite word and phrase? As you struggle in the spirit and cry mightily and covenant sincerely, the voice of the Lord God will come into your mind, as it did to that of Enos, ‘…Thy sins are forgiven thee, and thou shalt be blessed.’” </a:t>
            </a:r>
            <a:r>
              <a:rPr lang="en-US" sz="1800" i="1" dirty="0"/>
              <a:t>(Prayer, BYU Speeches of the Year, 11 Oct. 1961, pp.8-9)</a:t>
            </a:r>
          </a:p>
          <a:p>
            <a:endParaRPr lang="en-US" dirty="0"/>
          </a:p>
        </p:txBody>
      </p:sp>
    </p:spTree>
    <p:extLst>
      <p:ext uri="{BB962C8B-B14F-4D97-AF65-F5344CB8AC3E}">
        <p14:creationId xmlns:p14="http://schemas.microsoft.com/office/powerpoint/2010/main" val="380790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Neal A. Maxwell</a:t>
            </a:r>
            <a:endParaRPr lang="en-US" dirty="0"/>
          </a:p>
        </p:txBody>
      </p:sp>
      <p:sp>
        <p:nvSpPr>
          <p:cNvPr id="3" name="Content Placeholder 2"/>
          <p:cNvSpPr>
            <a:spLocks noGrp="1"/>
          </p:cNvSpPr>
          <p:nvPr>
            <p:ph idx="1"/>
          </p:nvPr>
        </p:nvSpPr>
        <p:spPr>
          <a:xfrm>
            <a:off x="347382" y="1703295"/>
            <a:ext cx="6420971" cy="5319058"/>
          </a:xfrm>
        </p:spPr>
        <p:txBody>
          <a:bodyPr>
            <a:normAutofit fontScale="92500" lnSpcReduction="10000"/>
          </a:bodyPr>
          <a:lstStyle/>
          <a:p>
            <a:pPr marL="0" indent="0" algn="ctr">
              <a:buNone/>
            </a:pPr>
            <a:r>
              <a:rPr lang="en-US" dirty="0"/>
              <a:t>“Petitioning in prayer has taught me, again and again, that the vault of heaven with all its blessings is to be opened only by a combination lock. One tumbler falls when there is faith, a second when there is personal righteousness; the third and final tumbler falls only when what is sought is, in God’s judgment—not ours—right for us. Sometimes we pound on the vault door for something we want very much and wonder why the door does not open. We would be very spoiled children if that vault door opened any more easily than it does. I can tell, looking back, that God truly loves me by inventorying the petitions He has refused to grant me. Our rejected petitions tell us much about ourselves but also much about our flawless Father” </a:t>
            </a:r>
            <a:r>
              <a:rPr lang="en-US" sz="1500" i="1" dirty="0"/>
              <a:t>(“Insights,” New Era, Apr. 1978, 6).</a:t>
            </a:r>
          </a:p>
          <a:p>
            <a:pPr marL="0" indent="0">
              <a:buNone/>
            </a:pPr>
            <a:endParaRPr lang="en-US" dirty="0"/>
          </a:p>
        </p:txBody>
      </p:sp>
      <p:pic>
        <p:nvPicPr>
          <p:cNvPr id="5" name="Picture 4" descr="PER-10-elder-neal-a-maxwell-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353" y="2629646"/>
            <a:ext cx="2304287" cy="2823882"/>
          </a:xfrm>
          <a:prstGeom prst="rect">
            <a:avLst/>
          </a:prstGeom>
        </p:spPr>
      </p:pic>
    </p:spTree>
    <p:extLst>
      <p:ext uri="{BB962C8B-B14F-4D97-AF65-F5344CB8AC3E}">
        <p14:creationId xmlns:p14="http://schemas.microsoft.com/office/powerpoint/2010/main" val="518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Amaleki’s Testimony</a:t>
            </a:r>
            <a:endParaRPr lang="en-US" dirty="0"/>
          </a:p>
        </p:txBody>
      </p:sp>
      <p:sp>
        <p:nvSpPr>
          <p:cNvPr id="3" name="Content Placeholder 2"/>
          <p:cNvSpPr>
            <a:spLocks noGrp="1"/>
          </p:cNvSpPr>
          <p:nvPr>
            <p:ph idx="1"/>
          </p:nvPr>
        </p:nvSpPr>
        <p:spPr>
          <a:xfrm>
            <a:off x="3421529" y="1905000"/>
            <a:ext cx="5419912" cy="4400176"/>
          </a:xfrm>
        </p:spPr>
        <p:txBody>
          <a:bodyPr/>
          <a:lstStyle/>
          <a:p>
            <a:pPr marL="0" indent="0" algn="ctr">
              <a:buNone/>
            </a:pPr>
            <a:r>
              <a:rPr lang="en-US" dirty="0" smtClean="0"/>
              <a:t>“And now, my beloved brethren, I would that ye should come unto Christ, who is the Holy One of Israel, and partake of his salvation, and the power of his redemption. Yea, come unto him, and offer your whole souls as an offering unto him, and continue in fasting and praying, and endure to the end; and as the Lord liveth ye will be saved.”</a:t>
            </a:r>
          </a:p>
          <a:p>
            <a:pPr marL="0" indent="0" algn="ctr">
              <a:buNone/>
            </a:pPr>
            <a:r>
              <a:rPr lang="en-US" dirty="0" smtClean="0"/>
              <a:t>Omni 1:26</a:t>
            </a:r>
            <a:endParaRPr lang="en-US" dirty="0"/>
          </a:p>
        </p:txBody>
      </p:sp>
      <p:pic>
        <p:nvPicPr>
          <p:cNvPr id="4" name="Picture 3" descr="af89e643e965c1880be21fc366df634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88" y="2017059"/>
            <a:ext cx="2921000" cy="3810000"/>
          </a:xfrm>
          <a:prstGeom prst="rect">
            <a:avLst/>
          </a:prstGeom>
        </p:spPr>
      </p:pic>
    </p:spTree>
    <p:extLst>
      <p:ext uri="{BB962C8B-B14F-4D97-AF65-F5344CB8AC3E}">
        <p14:creationId xmlns:p14="http://schemas.microsoft.com/office/powerpoint/2010/main" val="3001243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22045</TotalTime>
  <Words>2830</Words>
  <Application>Microsoft Macintosh PowerPoint</Application>
  <PresentationFormat>On-screen Show (4:3)</PresentationFormat>
  <Paragraphs>150</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Travelogue</vt:lpstr>
      <vt:lpstr>The Book of Mormon Another Testament of  Jesus Christ</vt:lpstr>
      <vt:lpstr>What makes a good leader?</vt:lpstr>
      <vt:lpstr>Sherem-The AntiChrist</vt:lpstr>
      <vt:lpstr>President Ezra Taft Benson</vt:lpstr>
      <vt:lpstr>Jacob’s Farewell</vt:lpstr>
      <vt:lpstr>Enos’ Wrestle Before God</vt:lpstr>
      <vt:lpstr>Pres. Spencer W. Kimball</vt:lpstr>
      <vt:lpstr>Elder Neal A. Maxwell</vt:lpstr>
      <vt:lpstr>Amaleki’s Testimony</vt:lpstr>
      <vt:lpstr>3 Groups of People (Omni 1:12-17) </vt:lpstr>
      <vt:lpstr>Words of Mormon</vt:lpstr>
      <vt:lpstr>King Benjamin Quiz</vt:lpstr>
      <vt:lpstr>King Benjamin’s Address..</vt:lpstr>
      <vt:lpstr>“We are accountable to God for the way we serve others.”</vt:lpstr>
      <vt:lpstr>Pres. Marion G. Romney</vt:lpstr>
      <vt:lpstr>Observe, then Serve</vt:lpstr>
      <vt:lpstr>We are Eternally Indebted to God</vt:lpstr>
      <vt:lpstr>The words of an angel.. (Mosiah 3)</vt:lpstr>
      <vt:lpstr>Benjamin’s Final Request</vt:lpstr>
      <vt:lpstr>Personal Inventory</vt:lpstr>
      <vt:lpstr>Next Week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Mormon</dc:title>
  <dc:creator>Christi Hibbert</dc:creator>
  <cp:lastModifiedBy>Christi Hibbert</cp:lastModifiedBy>
  <cp:revision>147</cp:revision>
  <dcterms:created xsi:type="dcterms:W3CDTF">2016-09-13T04:49:19Z</dcterms:created>
  <dcterms:modified xsi:type="dcterms:W3CDTF">2016-11-08T16:40:31Z</dcterms:modified>
</cp:coreProperties>
</file>