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Pacifico"/>
      <p:regular r:id="rId37"/>
    </p:embeddedFont>
    <p:embeddedFont>
      <p:font typeface="Lustria"/>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9" roundtripDataSignature="AMtx7mhr9bUaXIi1LYMnCVQbEQBb3XKE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acific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Lustri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1" Type="http://schemas.openxmlformats.org/officeDocument/2006/relationships/hyperlink" Target="https://en.wikipedia.org/wiki/Ancient_Rome" TargetMode="External"/><Relationship Id="rId10" Type="http://schemas.openxmlformats.org/officeDocument/2006/relationships/hyperlink" Target="https://en.wikipedia.org/wiki/Suasoria%23cite_note-1" TargetMode="External"/><Relationship Id="rId13" Type="http://schemas.openxmlformats.org/officeDocument/2006/relationships/hyperlink" Target="https://en.wikipedia.org/wiki/Academy" TargetMode="External"/><Relationship Id="rId12" Type="http://schemas.openxmlformats.org/officeDocument/2006/relationships/hyperlink" Target="https://en.wikipedia.org/wiki/Controversia" TargetMode="External"/><Relationship Id="rId1" Type="http://schemas.openxmlformats.org/officeDocument/2006/relationships/notesMaster" Target="../notesMasters/notesMaster1.xml"/><Relationship Id="rId2" Type="http://schemas.openxmlformats.org/officeDocument/2006/relationships/hyperlink" Target="https://en.wikipedia.org/wiki/Rhetoric" TargetMode="External"/><Relationship Id="rId3" Type="http://schemas.openxmlformats.org/officeDocument/2006/relationships/hyperlink" Target="https://en.wikipedia.org/wiki/Greek_language" TargetMode="External"/><Relationship Id="rId4" Type="http://schemas.openxmlformats.org/officeDocument/2006/relationships/hyperlink" Target="https://en.wikipedia.org/w/index.php?title=Exhortation&amp;action=edit&amp;redlink=1" TargetMode="External"/><Relationship Id="rId9" Type="http://schemas.openxmlformats.org/officeDocument/2006/relationships/hyperlink" Target="https://en.wikipedia.org/wiki/Historical_figure" TargetMode="External"/><Relationship Id="rId5" Type="http://schemas.openxmlformats.org/officeDocument/2006/relationships/hyperlink" Target="https://en.wikipedia.org/wiki/Moral_philosophy" TargetMode="External"/><Relationship Id="rId6" Type="http://schemas.openxmlformats.org/officeDocument/2006/relationships/hyperlink" Target="https://en.wikipedia.org/wiki/Rhetoric" TargetMode="External"/><Relationship Id="rId7" Type="http://schemas.openxmlformats.org/officeDocument/2006/relationships/hyperlink" Target="https://en.wikipedia.org/wiki/Declamation" TargetMode="External"/><Relationship Id="rId8" Type="http://schemas.openxmlformats.org/officeDocument/2006/relationships/hyperlink" Target="https://en.wikipedia.org/wiki/Soliloquy"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What have you done to make your daily scripture study a meaningful experience?</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 How have the scriptures become a feast for you?</a:t>
            </a:r>
            <a:endParaRPr/>
          </a:p>
          <a:p>
            <a:pPr indent="0" lvl="0" marL="0" rtl="0" algn="l">
              <a:spcBef>
                <a:spcPts val="0"/>
              </a:spcBef>
              <a:spcAft>
                <a:spcPts val="0"/>
              </a:spcAft>
              <a:buNone/>
            </a:pPr>
            <a:r>
              <a:t/>
            </a:r>
            <a:endParaRPr/>
          </a:p>
        </p:txBody>
      </p:sp>
      <p:sp>
        <p:nvSpPr>
          <p:cNvPr id="233" name="Google Shape;23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words of Christ and the Holy Ghost tell us all things we must do:</a:t>
            </a:r>
            <a:endParaRPr/>
          </a:p>
          <a:p>
            <a:pPr indent="0" lvl="0" marL="0" rtl="0" algn="l">
              <a:spcBef>
                <a:spcPts val="0"/>
              </a:spcBef>
              <a:spcAft>
                <a:spcPts val="0"/>
              </a:spcAft>
              <a:buNone/>
            </a:pPr>
            <a:r>
              <a:rPr lang="en-US"/>
              <a:t>1) How do the words of Christ and the guidance of the Holy Ghost relate to one another?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to discern between the Holy Ghost and something else, by Brother John Pontius: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to USE the Holy Ghost: Ask, Seek, Listen, Obey (quote from Pontius)</a:t>
            </a:r>
            <a:endParaRPr/>
          </a:p>
        </p:txBody>
      </p:sp>
      <p:sp>
        <p:nvSpPr>
          <p:cNvPr id="241" name="Google Shape;24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John Pontius explains: “Hearing and obeying the voice  f the conscience/Holy Spirit is the most important and powerful step you can take…Perhaps the hardest thing to learn about personal revelation is that it begins as the voice of the conscience [the light of Christ]...Every person knows what it is like to be prompted to not do something by their conscience. Fewer ever recognize the promptings to do something. It is the </a:t>
            </a:r>
            <a:r>
              <a:rPr lang="en-US"/>
              <a:t>positive</a:t>
            </a:r>
            <a:r>
              <a:rPr lang="en-US"/>
              <a:t> promptings which are the beginnings, the seeds of revelation...The only way you know it is actually revelation is that it prompts you to do good, such as to say your prayers, to do some kindness, to share, to give, to expand </a:t>
            </a:r>
            <a:r>
              <a:rPr lang="en-US"/>
              <a:t>and grow</a:t>
            </a:r>
            <a:r>
              <a:rPr lang="en-US"/>
              <a:t>.” (Following the light of Christ, p. 27-8)</a:t>
            </a:r>
            <a:endParaRPr/>
          </a:p>
        </p:txBody>
      </p:sp>
      <p:sp>
        <p:nvSpPr>
          <p:cNvPr id="248" name="Google Shape;24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See Pontius, Following the Light of Christ, pgs. 36-40</a:t>
            </a:r>
            <a:endParaRPr/>
          </a:p>
        </p:txBody>
      </p:sp>
      <p:sp>
        <p:nvSpPr>
          <p:cNvPr id="262" name="Google Shape;26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 you feel this way? What are you doing about it, if so? If not, what is one thing you can do to desire and seek this “power” of prayer?</a:t>
            </a:r>
            <a:endParaRPr/>
          </a:p>
        </p:txBody>
      </p:sp>
      <p:sp>
        <p:nvSpPr>
          <p:cNvPr id="290" name="Google Shape;29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Nephi 33:1</a:t>
            </a:r>
            <a:endParaRPr/>
          </a:p>
        </p:txBody>
      </p:sp>
      <p:sp>
        <p:nvSpPr>
          <p:cNvPr id="298" name="Google Shape;29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did Nephi do for his people and for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BOM Reference:</a:t>
            </a:r>
            <a:endParaRPr/>
          </a:p>
        </p:txBody>
      </p:sp>
      <p:sp>
        <p:nvSpPr>
          <p:cNvPr id="165" name="Google Shape;1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Have you experienced this, as a teacher or a learner? How can we encourage the gospel of Jesus Christ to “catch fire” in our hearts and others’?</a:t>
            </a:r>
            <a:endParaRPr/>
          </a:p>
        </p:txBody>
      </p:sp>
      <p:sp>
        <p:nvSpPr>
          <p:cNvPr id="306" name="Google Shape;30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can know the “mysteries of god”! It’s what we are here for, and we will be taught line upon line as we make ourselves ready to receive.</a:t>
            </a:r>
            <a:endParaRPr/>
          </a:p>
        </p:txBody>
      </p:sp>
      <p:sp>
        <p:nvSpPr>
          <p:cNvPr id="313" name="Google Shape;31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Jacob &amp; Moroni made very similar comments (Jacob 6:13; Moroni 10:27)</a:t>
            </a:r>
            <a:endParaRPr/>
          </a:p>
          <a:p>
            <a:pPr indent="0" lvl="0" marL="0" rtl="0" algn="l">
              <a:spcBef>
                <a:spcPts val="0"/>
              </a:spcBef>
              <a:spcAft>
                <a:spcPts val="0"/>
              </a:spcAft>
              <a:buNone/>
            </a:pPr>
            <a:r>
              <a:rPr lang="en-US"/>
              <a:t>Hugh Nibley: “…Nephi says in verse 11: ‘and you and I shall stand face to face before this bar’ [and I think that is true—I have reason for believing that’s literally so].” (loc 3744, Commentary on the Book of Mormon)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Nephi’s Farewell: Hugh Nibley says “(READ 2 ne 33:13-15 first)...Can you imagine a sadder ending than that? He was of a cheerful disposition—terribly optimistic, as you know. He was always dragging the family through dirty situations. But here he says, “For thus hath the Lord commanded me, and I must obey. Amen.” (loc 3750, Commentary..)</a:t>
            </a:r>
            <a:endParaRPr/>
          </a:p>
          <a:p>
            <a:pPr indent="0" lvl="0" marL="0" rtl="0" algn="l">
              <a:spcBef>
                <a:spcPts val="0"/>
              </a:spcBef>
              <a:spcAft>
                <a:spcPts val="0"/>
              </a:spcAft>
              <a:buNone/>
            </a:pPr>
            <a:r>
              <a:t/>
            </a:r>
            <a:endParaRPr/>
          </a:p>
        </p:txBody>
      </p:sp>
      <p:sp>
        <p:nvSpPr>
          <p:cNvPr id="323" name="Google Shape;32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 fulfills his Purpose but with great anxiety: READ Jacob 1:4, 8 Nibley, “This is his writing. Its PROTREPTIC, it’s a SUASORIA. That’s a type of writing that’s devoted to persuading somebody to do something. PROTREPTIC is to enjoin somebody; a SUASORIA is to change your way of life, your behavior. It’s an appeal, and that’s what Jacob is [doing] here.” (Commentary on BOM, loc 3767)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Wikipedia: “</a:t>
            </a:r>
            <a:r>
              <a:rPr lang="en-US" sz="1200">
                <a:solidFill>
                  <a:schemeClr val="dk1"/>
                </a:solidFill>
                <a:latin typeface="Calibri"/>
                <a:ea typeface="Calibri"/>
                <a:cs typeface="Calibri"/>
                <a:sym typeface="Calibri"/>
              </a:rPr>
              <a:t>In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rhetoric</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protrepsis</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3">
                  <a:extLst>
                    <a:ext uri="{A12FA001-AC4F-418D-AE19-62706E023703}">
                      <ahyp:hlinkClr val="tx"/>
                    </a:ext>
                  </a:extLst>
                </a:hlinkClick>
              </a:rPr>
              <a:t>Greek</a:t>
            </a:r>
            <a:r>
              <a:rPr lang="en-US" sz="1200">
                <a:solidFill>
                  <a:schemeClr val="dk1"/>
                </a:solidFill>
                <a:latin typeface="Calibri"/>
                <a:ea typeface="Calibri"/>
                <a:cs typeface="Calibri"/>
                <a:sym typeface="Calibri"/>
              </a:rPr>
              <a:t>: πρότρεψις) …[is a] style[s] of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exhortation</a:t>
            </a:r>
            <a:r>
              <a:rPr lang="en-US" sz="1200">
                <a:solidFill>
                  <a:schemeClr val="dk1"/>
                </a:solidFill>
                <a:latin typeface="Calibri"/>
                <a:ea typeface="Calibri"/>
                <a:cs typeface="Calibri"/>
                <a:sym typeface="Calibri"/>
              </a:rPr>
              <a:t> that [was] employed by </a:t>
            </a:r>
            <a:r>
              <a:rPr lang="en-US" sz="1200" u="sng">
                <a:solidFill>
                  <a:schemeClr val="dk1"/>
                </a:solidFill>
                <a:latin typeface="Calibri"/>
                <a:ea typeface="Calibri"/>
                <a:cs typeface="Calibri"/>
                <a:sym typeface="Calibri"/>
                <a:hlinkClick r:id="rId5">
                  <a:extLst>
                    <a:ext uri="{A12FA001-AC4F-418D-AE19-62706E023703}">
                      <ahyp:hlinkClr val="tx"/>
                    </a:ext>
                  </a:extLst>
                </a:hlinkClick>
              </a:rPr>
              <a:t>moral philosophers</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“Suasoria</a:t>
            </a:r>
            <a:r>
              <a:rPr lang="en-US" sz="1200">
                <a:solidFill>
                  <a:schemeClr val="dk1"/>
                </a:solidFill>
                <a:latin typeface="Calibri"/>
                <a:ea typeface="Calibri"/>
                <a:cs typeface="Calibri"/>
                <a:sym typeface="Calibri"/>
              </a:rPr>
              <a:t> is an exercise in </a:t>
            </a:r>
            <a:r>
              <a:rPr lang="en-US" sz="1200" u="sng">
                <a:solidFill>
                  <a:schemeClr val="dk1"/>
                </a:solidFill>
                <a:latin typeface="Calibri"/>
                <a:ea typeface="Calibri"/>
                <a:cs typeface="Calibri"/>
                <a:sym typeface="Calibri"/>
                <a:hlinkClick r:id="rId6">
                  <a:extLst>
                    <a:ext uri="{A12FA001-AC4F-418D-AE19-62706E023703}">
                      <ahyp:hlinkClr val="tx"/>
                    </a:ext>
                  </a:extLst>
                </a:hlinkClick>
              </a:rPr>
              <a:t>rhetoric</a:t>
            </a:r>
            <a:r>
              <a:rPr lang="en-US" sz="1200">
                <a:solidFill>
                  <a:schemeClr val="dk1"/>
                </a:solidFill>
                <a:latin typeface="Calibri"/>
                <a:ea typeface="Calibri"/>
                <a:cs typeface="Calibri"/>
                <a:sym typeface="Calibri"/>
              </a:rPr>
              <a:t>; a form of </a:t>
            </a:r>
            <a:r>
              <a:rPr lang="en-US" sz="1200" u="sng">
                <a:solidFill>
                  <a:schemeClr val="dk1"/>
                </a:solidFill>
                <a:latin typeface="Calibri"/>
                <a:ea typeface="Calibri"/>
                <a:cs typeface="Calibri"/>
                <a:sym typeface="Calibri"/>
                <a:hlinkClick r:id="rId7">
                  <a:extLst>
                    <a:ext uri="{A12FA001-AC4F-418D-AE19-62706E023703}">
                      <ahyp:hlinkClr val="tx"/>
                    </a:ext>
                  </a:extLst>
                </a:hlinkClick>
              </a:rPr>
              <a:t>declamation</a:t>
            </a:r>
            <a:r>
              <a:rPr lang="en-US" sz="1200">
                <a:solidFill>
                  <a:schemeClr val="dk1"/>
                </a:solidFill>
                <a:latin typeface="Calibri"/>
                <a:ea typeface="Calibri"/>
                <a:cs typeface="Calibri"/>
                <a:sym typeface="Calibri"/>
              </a:rPr>
              <a:t> in which the student makes a speech which is the </a:t>
            </a:r>
            <a:r>
              <a:rPr lang="en-US" sz="1200" u="sng">
                <a:solidFill>
                  <a:schemeClr val="dk1"/>
                </a:solidFill>
                <a:latin typeface="Calibri"/>
                <a:ea typeface="Calibri"/>
                <a:cs typeface="Calibri"/>
                <a:sym typeface="Calibri"/>
                <a:hlinkClick r:id="rId8">
                  <a:extLst>
                    <a:ext uri="{A12FA001-AC4F-418D-AE19-62706E023703}">
                      <ahyp:hlinkClr val="tx"/>
                    </a:ext>
                  </a:extLst>
                </a:hlinkClick>
              </a:rPr>
              <a:t>soliloquy</a:t>
            </a:r>
            <a:r>
              <a:rPr lang="en-US" sz="1200">
                <a:solidFill>
                  <a:schemeClr val="dk1"/>
                </a:solidFill>
                <a:latin typeface="Calibri"/>
                <a:ea typeface="Calibri"/>
                <a:cs typeface="Calibri"/>
                <a:sym typeface="Calibri"/>
              </a:rPr>
              <a:t> of </a:t>
            </a:r>
            <a:r>
              <a:rPr lang="en-US"/>
              <a:t>a historical</a:t>
            </a:r>
            <a:r>
              <a:rPr lang="en-US" sz="1200" u="sng">
                <a:solidFill>
                  <a:schemeClr val="dk1"/>
                </a:solidFill>
                <a:latin typeface="Calibri"/>
                <a:ea typeface="Calibri"/>
                <a:cs typeface="Calibri"/>
                <a:sym typeface="Calibri"/>
                <a:hlinkClick r:id="rId9">
                  <a:extLst>
                    <a:ext uri="{A12FA001-AC4F-418D-AE19-62706E023703}">
                      <ahyp:hlinkClr val="tx"/>
                    </a:ext>
                  </a:extLst>
                </a:hlinkClick>
              </a:rPr>
              <a:t> figure</a:t>
            </a:r>
            <a:r>
              <a:rPr lang="en-US" sz="1200">
                <a:solidFill>
                  <a:schemeClr val="dk1"/>
                </a:solidFill>
                <a:latin typeface="Calibri"/>
                <a:ea typeface="Calibri"/>
                <a:cs typeface="Calibri"/>
                <a:sym typeface="Calibri"/>
              </a:rPr>
              <a:t> debating how to proceed at a critical junction in their life.</a:t>
            </a:r>
            <a:r>
              <a:rPr baseline="30000" lang="en-US" sz="1200" u="sng">
                <a:solidFill>
                  <a:schemeClr val="dk1"/>
                </a:solidFill>
                <a:latin typeface="Calibri"/>
                <a:ea typeface="Calibri"/>
                <a:cs typeface="Calibri"/>
                <a:sym typeface="Calibri"/>
                <a:hlinkClick r:id="rId10">
                  <a:extLst>
                    <a:ext uri="{A12FA001-AC4F-418D-AE19-62706E023703}">
                      <ahyp:hlinkClr val="tx"/>
                    </a:ext>
                  </a:extLst>
                </a:hlinkClick>
              </a:rPr>
              <a:t>[1]</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exercise was used in </a:t>
            </a:r>
            <a:r>
              <a:rPr lang="en-US" sz="1200" u="sng">
                <a:solidFill>
                  <a:schemeClr val="dk1"/>
                </a:solidFill>
                <a:latin typeface="Calibri"/>
                <a:ea typeface="Calibri"/>
                <a:cs typeface="Calibri"/>
                <a:sym typeface="Calibri"/>
                <a:hlinkClick r:id="rId11">
                  <a:extLst>
                    <a:ext uri="{A12FA001-AC4F-418D-AE19-62706E023703}">
                      <ahyp:hlinkClr val="tx"/>
                    </a:ext>
                  </a:extLst>
                </a:hlinkClick>
              </a:rPr>
              <a:t>ancient Rome</a:t>
            </a:r>
            <a:r>
              <a:rPr lang="en-US" sz="1200">
                <a:solidFill>
                  <a:schemeClr val="dk1"/>
                </a:solidFill>
                <a:latin typeface="Calibri"/>
                <a:ea typeface="Calibri"/>
                <a:cs typeface="Calibri"/>
                <a:sym typeface="Calibri"/>
              </a:rPr>
              <a:t>, where it was, with the </a:t>
            </a:r>
            <a:r>
              <a:rPr i="1" lang="en-US" sz="1200" u="sng">
                <a:solidFill>
                  <a:schemeClr val="dk1"/>
                </a:solidFill>
                <a:latin typeface="Calibri"/>
                <a:ea typeface="Calibri"/>
                <a:cs typeface="Calibri"/>
                <a:sym typeface="Calibri"/>
                <a:hlinkClick r:id="rId12">
                  <a:extLst>
                    <a:ext uri="{A12FA001-AC4F-418D-AE19-62706E023703}">
                      <ahyp:hlinkClr val="tx"/>
                    </a:ext>
                  </a:extLst>
                </a:hlinkClick>
              </a:rPr>
              <a:t>controversia</a:t>
            </a:r>
            <a:r>
              <a:rPr lang="en-US" sz="1200">
                <a:solidFill>
                  <a:schemeClr val="dk1"/>
                </a:solidFill>
                <a:latin typeface="Calibri"/>
                <a:ea typeface="Calibri"/>
                <a:cs typeface="Calibri"/>
                <a:sym typeface="Calibri"/>
              </a:rPr>
              <a:t>, the final stage of a course in rhetoric at an </a:t>
            </a:r>
            <a:r>
              <a:rPr lang="en-US" sz="1200" u="sng">
                <a:solidFill>
                  <a:schemeClr val="dk1"/>
                </a:solidFill>
                <a:latin typeface="Calibri"/>
                <a:ea typeface="Calibri"/>
                <a:cs typeface="Calibri"/>
                <a:sym typeface="Calibri"/>
                <a:hlinkClick r:id="rId13">
                  <a:extLst>
                    <a:ext uri="{A12FA001-AC4F-418D-AE19-62706E023703}">
                      <ahyp:hlinkClr val="tx"/>
                    </a:ext>
                  </a:extLst>
                </a:hlinkClick>
              </a:rPr>
              <a:t>academy</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Called of God, Obedient to Nephi, Magnifies his calling, Obeys the Lord, Strong speaker, courageous and straightforward</a:t>
            </a:r>
            <a:endParaRPr/>
          </a:p>
        </p:txBody>
      </p:sp>
      <p:sp>
        <p:nvSpPr>
          <p:cNvPr id="330" name="Google Shape;330;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Nibley, Commentary on the BOM: </a:t>
            </a:r>
            <a:endParaRPr/>
          </a:p>
          <a:p>
            <a:pPr indent="-228600" lvl="0" marL="228600" rtl="0" algn="l">
              <a:spcBef>
                <a:spcPts val="0"/>
              </a:spcBef>
              <a:spcAft>
                <a:spcPts val="0"/>
              </a:spcAft>
              <a:buClr>
                <a:schemeClr val="dk1"/>
              </a:buClr>
              <a:buSzPts val="1200"/>
              <a:buFont typeface="Calibri"/>
              <a:buAutoNum type="arabicParenR"/>
            </a:pPr>
            <a:r>
              <a:rPr lang="en-US"/>
              <a:t>Jacob really doesn’t want to have to do this. “This is like pulling teeth; he hates it. Boy, does he hate it, but he has to go through with it…He must </a:t>
            </a:r>
            <a:r>
              <a:rPr lang="en-US"/>
              <a:t>declare</a:t>
            </a:r>
            <a:r>
              <a:rPr lang="en-US"/>
              <a:t> the word</a:t>
            </a:r>
            <a:endParaRPr/>
          </a:p>
          <a:p>
            <a:pPr indent="-228600" lvl="0" marL="228600" rtl="0" algn="l">
              <a:spcBef>
                <a:spcPts val="0"/>
              </a:spcBef>
              <a:spcAft>
                <a:spcPts val="0"/>
              </a:spcAft>
              <a:buClr>
                <a:schemeClr val="dk1"/>
              </a:buClr>
              <a:buSzPts val="1200"/>
              <a:buFont typeface="Calibri"/>
              <a:buAutoNum type="arabicParenR"/>
            </a:pPr>
            <a:r>
              <a:rPr lang="en-US"/>
              <a:t>“Jacob 2:9,10” A CONSOLATIO </a:t>
            </a:r>
            <a:r>
              <a:rPr i="1" lang="en-US"/>
              <a:t>(like latin)</a:t>
            </a:r>
            <a:r>
              <a:rPr i="0" lang="en-US"/>
              <a:t>, a consolation; they wanted to be cheered up. We find out pretty soon that the women were overworked. They were practically captives and were under strain while their husbands gallivanted around collecting the gold, etc. Their children </a:t>
            </a:r>
            <a:r>
              <a:rPr lang="en-US"/>
              <a:t>suffered</a:t>
            </a:r>
            <a:r>
              <a:rPr i="0" lang="en-US"/>
              <a:t> accordingly, and they came to the temple to hear the consoling word of God and to be comforted. But what do they have to hear? He says. They have to hear this talk that is terrible. He said that is made him ashamed of himself. But he said that he had received from God a strict commandment”. It was not his idea.” (loc 3817)</a:t>
            </a:r>
            <a:endParaRPr/>
          </a:p>
          <a:p>
            <a:pPr indent="-228600" lvl="1" marL="685800" rtl="0" algn="l">
              <a:spcBef>
                <a:spcPts val="0"/>
              </a:spcBef>
              <a:spcAft>
                <a:spcPts val="0"/>
              </a:spcAft>
              <a:buClr>
                <a:schemeClr val="dk1"/>
              </a:buClr>
              <a:buSzPts val="1200"/>
              <a:buFont typeface="Calibri"/>
              <a:buAutoNum type="arabicParenR"/>
            </a:pPr>
            <a:r>
              <a:rPr i="0" lang="en-US"/>
              <a:t>The Lord knows our pains and sorrows and suffering and will send help and comfort through the Atonement</a:t>
            </a:r>
            <a:endParaRPr/>
          </a:p>
          <a:p>
            <a:pPr indent="-228600" lvl="0" marL="228600" rtl="0" algn="l">
              <a:spcBef>
                <a:spcPts val="0"/>
              </a:spcBef>
              <a:spcAft>
                <a:spcPts val="0"/>
              </a:spcAft>
              <a:buClr>
                <a:schemeClr val="dk1"/>
              </a:buClr>
              <a:buSzPts val="1200"/>
              <a:buFont typeface="Calibri"/>
              <a:buAutoNum type="arabicParenR"/>
            </a:pPr>
            <a:r>
              <a:rPr i="0" lang="en-US"/>
              <a:t>Nibley “Notice the male chauvinism in verses 31-33. ‘For behold, I, the Lord, have seen the sorrow, and heard the mourning of the daughters of [Israel]…because of the wickedness and abominations of their husbands...For they shall not lead away captive the daughters of my people [the women are practically prisoners; they have a ver male oriented, chauvinistic society; the women have to do all the cooking and set up the tepee and everything else]...for they shall not commit whoredoms, like them of old, saith the Lord of Hosts...Jacob 2:35 That’s a verse I like. It’s very appropriate: “Behold ye have done greater iniquities than the lamanites our brethren. Ye have broken the hearts of your tender wives, and lost the confidence of your children [they wrecked the family], because of your bad examples before them;...And because of the strictness of the word of God, which cometh down against you, many hearts died, pierced with deep wounds.” Notice that the word of God had specifically forbidden it, and because of that it was even more painful on the women and the children. The gospel had always taught them that you shouldn’t do those things. The disruption of LDS families is doubly tragic, and it does happen too. “Many hearts died, pierced with deep wounds,” knowing of these lusts. The word of God is strict, and breaking it compounds the disaster...” “Are we going to get anything cheerful out of Jacob?...” (loc3873)</a:t>
            </a:r>
            <a:endParaRPr i="0"/>
          </a:p>
        </p:txBody>
      </p:sp>
      <p:sp>
        <p:nvSpPr>
          <p:cNvPr id="344" name="Google Shape;34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2 Nephi 3:11-”Arouse the faculties of your souls; shake yourselves that ye may awake from the slumber of death and loose the pains of hell..”! </a:t>
            </a:r>
            <a:endParaRPr/>
          </a:p>
        </p:txBody>
      </p:sp>
      <p:sp>
        <p:nvSpPr>
          <p:cNvPr id="357" name="Google Shape;357;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wasn’t easy for the prophets of old to keep these records upon the plates. Though they knew they would last this way, it was hard work and they had limited space. (Jacob 4:1-3)</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365" name="Google Shape;365;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Faith—follow Him “with full purpose of heart” (v. 13)</a:t>
            </a:r>
            <a:endParaRPr/>
          </a:p>
          <a:p>
            <a:pPr indent="0" lvl="0" marL="0" rtl="0" algn="l">
              <a:spcBef>
                <a:spcPts val="0"/>
              </a:spcBef>
              <a:spcAft>
                <a:spcPts val="0"/>
              </a:spcAft>
              <a:buNone/>
            </a:pPr>
            <a:r>
              <a:rPr lang="en-US"/>
              <a:t>Baptism—”witness” we are “willing to take upon [us[ the name of Christ” (13)</a:t>
            </a:r>
            <a:endParaRPr/>
          </a:p>
          <a:p>
            <a:pPr indent="0" lvl="0" marL="0" rtl="0" algn="l">
              <a:spcBef>
                <a:spcPts val="0"/>
              </a:spcBef>
              <a:spcAft>
                <a:spcPts val="0"/>
              </a:spcAft>
              <a:buNone/>
            </a:pPr>
            <a:r>
              <a:rPr lang="en-US"/>
              <a:t>RECEIVE the Holy Ghost. Are you receiving this gift each day?</a:t>
            </a:r>
            <a:endParaRPr/>
          </a:p>
          <a:p>
            <a:pPr indent="0" lvl="0" marL="0" rtl="0" algn="l">
              <a:spcBef>
                <a:spcPts val="0"/>
              </a:spcBef>
              <a:spcAft>
                <a:spcPts val="0"/>
              </a:spcAft>
              <a:buNone/>
            </a:pPr>
            <a:r>
              <a:rPr lang="en-US"/>
              <a:t>Endure to the End—in what? “Following the example of the Son of the living God” (16) (</a:t>
            </a:r>
            <a:endParaRPr/>
          </a:p>
          <a:p>
            <a:pPr indent="0" lvl="0" marL="0" rtl="0" algn="l">
              <a:spcBef>
                <a:spcPts val="0"/>
              </a:spcBef>
              <a:spcAft>
                <a:spcPts val="0"/>
              </a:spcAft>
              <a:buNone/>
            </a:pPr>
            <a:r>
              <a:rPr lang="en-US"/>
              <a:t>V. 17- “Do the things…the Lord..should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Is a cycle—daily, weekly, monthly, yearly process for us to follow and live.</a:t>
            </a:r>
            <a:endParaRPr/>
          </a:p>
        </p:txBody>
      </p:sp>
      <p:sp>
        <p:nvSpPr>
          <p:cNvPr id="172" name="Google Shape;17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Following the Doctrine of Christ is actually the key to “enduring it well.” It is a model for how to become more like the Savior.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doctrine is a cycle we repeat over and over until our earthly experience is complete. We exercise faith, repent, renew our baptismal covenants each week, and hopefully live by the power of the Holy Ghost. In doing these things, we will have what we need to “endure to the end.” </a:t>
            </a:r>
            <a:r>
              <a:rPr i="1" lang="en-US" sz="1200">
                <a:solidFill>
                  <a:schemeClr val="dk1"/>
                </a:solidFill>
                <a:latin typeface="Calibri"/>
                <a:ea typeface="Calibri"/>
                <a:cs typeface="Calibri"/>
                <a:sym typeface="Calibri"/>
              </a:rPr>
              <a:t>Do we understand, remember, and follow the doctrine of Christ in our daily lives? </a:t>
            </a:r>
            <a:endParaRPr/>
          </a:p>
          <a:p>
            <a:pPr indent="0" lvl="0" marL="0" rtl="0" algn="l">
              <a:spcBef>
                <a:spcPts val="0"/>
              </a:spcBef>
              <a:spcAft>
                <a:spcPts val="0"/>
              </a:spcAft>
              <a:buNone/>
            </a:pPr>
            <a:r>
              <a:t/>
            </a:r>
            <a:endParaRPr/>
          </a:p>
        </p:txBody>
      </p:sp>
      <p:sp>
        <p:nvSpPr>
          <p:cNvPr id="201" name="Google Shape;20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See footnote for “steadfastness”= ”commitment, dedication, perseverance, walking with God.” Beautiful!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do this, we don’t have to be perfect! We don’t have to be 100% obedient or never falter. No. Christ never expects that of us. Instead, what we need is to hope in Christ and to LOVE Him. It says this over and over in the scriptures--That sincerely loving God is all we truly need to begin and endure. (see v. 20) The pure love of Christ, Charity, then leads to obedience, faith, repentance,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V. 20—AND then, Use “the doctrine of Christ” model and the “Creation, Fall, Atonement” model. In short, use the Atonement of Jesus Christ. AND use the scriptures…</a:t>
            </a:r>
            <a:endParaRPr/>
          </a:p>
        </p:txBody>
      </p:sp>
      <p:sp>
        <p:nvSpPr>
          <p:cNvPr id="219" name="Google Shape;21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3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33"/>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3"/>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33"/>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2"/>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2"/>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4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42"/>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42"/>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42"/>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4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43"/>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3"/>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4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43"/>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43"/>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44"/>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44"/>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44"/>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4"/>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4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44"/>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44"/>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44"/>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44"/>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4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45"/>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4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45"/>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45"/>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45"/>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45"/>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4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46"/>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4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46"/>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46"/>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46"/>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46"/>
          <p:cNvSpPr/>
          <p:nvPr>
            <p:ph idx="2" type="pic"/>
          </p:nvPr>
        </p:nvSpPr>
        <p:spPr>
          <a:xfrm rot="247118">
            <a:off x="5075220" y="1165774"/>
            <a:ext cx="1243584" cy="1664208"/>
          </a:xfrm>
          <a:prstGeom prst="rect">
            <a:avLst/>
          </a:prstGeom>
          <a:solidFill>
            <a:srgbClr val="ECECEC"/>
          </a:solidFill>
          <a:ln>
            <a:noFill/>
          </a:ln>
        </p:spPr>
      </p:sp>
      <p:sp>
        <p:nvSpPr>
          <p:cNvPr id="137" name="Google Shape;137;p46"/>
          <p:cNvSpPr/>
          <p:nvPr>
            <p:ph idx="3" type="pic"/>
          </p:nvPr>
        </p:nvSpPr>
        <p:spPr>
          <a:xfrm rot="271248">
            <a:off x="6523020" y="784774"/>
            <a:ext cx="1243584" cy="1664208"/>
          </a:xfrm>
          <a:prstGeom prst="rect">
            <a:avLst/>
          </a:prstGeom>
          <a:solidFill>
            <a:srgbClr val="ECECEC"/>
          </a:solidFill>
          <a:ln>
            <a:noFill/>
          </a:ln>
        </p:spPr>
      </p:sp>
      <p:sp>
        <p:nvSpPr>
          <p:cNvPr id="138" name="Google Shape;138;p46"/>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46"/>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46"/>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7"/>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4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4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8"/>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8"/>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8"/>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34"/>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1" name="Shape 31"/>
        <p:cNvGrpSpPr/>
        <p:nvPr/>
      </p:nvGrpSpPr>
      <p:grpSpPr>
        <a:xfrm>
          <a:off x="0" y="0"/>
          <a:ext cx="0" cy="0"/>
          <a:chOff x="0" y="0"/>
          <a:chExt cx="0" cy="0"/>
        </a:xfrm>
      </p:grpSpPr>
      <p:pic>
        <p:nvPicPr>
          <p:cNvPr descr="TitlePageOverlay.png" id="32" name="Google Shape;32;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 name="Google Shape;33;p35"/>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5"/>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35" name="Google Shape;35;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35"/>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39" name="Google Shape;39;p35"/>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0" name="Google Shape;40;p35"/>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1" name="Google Shape;41;p35"/>
          <p:cNvSpPr/>
          <p:nvPr>
            <p:ph idx="2" type="pic"/>
          </p:nvPr>
        </p:nvSpPr>
        <p:spPr>
          <a:xfrm rot="-345366">
            <a:off x="2256146" y="735839"/>
            <a:ext cx="1243584" cy="1664208"/>
          </a:xfrm>
          <a:prstGeom prst="rect">
            <a:avLst/>
          </a:prstGeom>
          <a:solidFill>
            <a:srgbClr val="ECECEC"/>
          </a:solidFill>
          <a:ln>
            <a:noFill/>
          </a:ln>
        </p:spPr>
      </p:sp>
      <p:sp>
        <p:nvSpPr>
          <p:cNvPr id="42" name="Google Shape;42;p35"/>
          <p:cNvSpPr/>
          <p:nvPr>
            <p:ph idx="3" type="pic"/>
          </p:nvPr>
        </p:nvSpPr>
        <p:spPr>
          <a:xfrm rot="-284352">
            <a:off x="5321748" y="780292"/>
            <a:ext cx="1243584" cy="1664208"/>
          </a:xfrm>
          <a:prstGeom prst="rect">
            <a:avLst/>
          </a:prstGeom>
          <a:solidFill>
            <a:srgbClr val="ECECEC"/>
          </a:solidFill>
          <a:ln>
            <a:noFill/>
          </a:ln>
        </p:spPr>
      </p:sp>
      <p:pic>
        <p:nvPicPr>
          <p:cNvPr descr="pictureStamp-Frame.png" id="43" name="Google Shape;43;p35"/>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44" name="Google Shape;44;p35"/>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6"/>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48" name="Google Shape;48;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1" name="Google Shape;51;p36"/>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3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7"/>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55" name="Google Shape;55;p37"/>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56" name="Google Shape;56;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3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8"/>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38"/>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38"/>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38"/>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38"/>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41"/>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1"/>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41"/>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41"/>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32"/>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3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gif"/><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mormon.org/beliefs/book-of-mormon"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ds.org/scriptures/bofm/alma/29.3,6?lang=eng%232" TargetMode="External"/><Relationship Id="rId4" Type="http://schemas.openxmlformats.org/officeDocument/2006/relationships/hyperlink" Target="https://www.lds.org/scriptures/dc-testament/dc/63.20?lang=eng%2319" TargetMode="External"/><Relationship Id="rId5" Type="http://schemas.openxmlformats.org/officeDocument/2006/relationships/hyperlink" Target="https://www.lds.org/scriptures/dc-testament/dc/101.35?lang=eng%2334" TargetMode="External"/><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1" name="Google Shape;161;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2400"/>
              <a:buNone/>
            </a:pPr>
            <a:r>
              <a:rPr b="1" lang="en-US"/>
              <a:t>Lesson 7: 2 Nephi 31-32 &amp; Jacob 1-4</a:t>
            </a:r>
            <a:endParaRPr/>
          </a:p>
          <a:p>
            <a:pPr indent="0" lvl="0" marL="0" rtl="0" algn="ctr">
              <a:spcBef>
                <a:spcPts val="0"/>
              </a:spcBef>
              <a:spcAft>
                <a:spcPts val="0"/>
              </a:spcAft>
              <a:buClr>
                <a:schemeClr val="dk1"/>
              </a:buClr>
              <a:buSzPts val="2400"/>
              <a:buNone/>
            </a:pPr>
            <a:r>
              <a:rPr b="1" i="1" lang="en-US"/>
              <a:t>The Doctrine of Christ</a:t>
            </a:r>
            <a:endParaRPr/>
          </a:p>
          <a:p>
            <a:pPr indent="0" lvl="0" marL="0" rtl="0" algn="ctr">
              <a:spcBef>
                <a:spcPts val="0"/>
              </a:spcBef>
              <a:spcAft>
                <a:spcPts val="0"/>
              </a:spcAft>
              <a:buClr>
                <a:schemeClr val="dk1"/>
              </a:buClr>
              <a:buSzPts val="2400"/>
              <a:buNone/>
            </a:pPr>
            <a:r>
              <a:t/>
            </a:r>
            <a:endParaRPr b="1" i="1"/>
          </a:p>
          <a:p>
            <a:pPr indent="0" lvl="0" marL="0" rtl="0" algn="ctr">
              <a:spcBef>
                <a:spcPts val="0"/>
              </a:spcBef>
              <a:spcAft>
                <a:spcPts val="0"/>
              </a:spcAft>
              <a:buClr>
                <a:schemeClr val="dk1"/>
              </a:buClr>
              <a:buSzPts val="2400"/>
              <a:buNone/>
            </a:pPr>
            <a:r>
              <a:rPr i="1" lang="en-US"/>
              <a:t>Christina G. Hibbert</a:t>
            </a:r>
            <a:endParaRPr i="1"/>
          </a:p>
          <a:p>
            <a:pPr indent="0" lvl="0" marL="0" rtl="0" algn="ctr">
              <a:spcBef>
                <a:spcPts val="0"/>
              </a:spcBef>
              <a:spcAft>
                <a:spcPts val="0"/>
              </a:spcAft>
              <a:buClr>
                <a:schemeClr val="dk1"/>
              </a:buClr>
              <a:buSzPts val="24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ts val="2400"/>
              <a:buNone/>
            </a:pPr>
            <a:r>
              <a:rPr i="1" lang="en-US" u="sng">
                <a:solidFill>
                  <a:schemeClr val="hlink"/>
                </a:solidFill>
                <a:hlinkClick r:id="rId4"/>
              </a:rPr>
              <a:t>www.DrChristinaHibbert.com</a:t>
            </a:r>
            <a:endParaRPr i="1"/>
          </a:p>
          <a:p>
            <a:pPr indent="0" lvl="0" marL="0" rtl="0" algn="ctr">
              <a:spcBef>
                <a:spcPts val="0"/>
              </a:spcBef>
              <a:spcAft>
                <a:spcPts val="0"/>
              </a:spcAft>
              <a:buClr>
                <a:schemeClr val="dk1"/>
              </a:buClr>
              <a:buSzPts val="2400"/>
              <a:buNone/>
            </a:pPr>
            <a:r>
              <a:rPr i="1" lang="en-US" u="sng">
                <a:solidFill>
                  <a:schemeClr val="hlink"/>
                </a:solidFill>
                <a:hlinkClick r:id="rId5"/>
              </a:rPr>
              <a:t>www.LikeAWateredGarden.com</a:t>
            </a:r>
            <a:endParaRPr i="1"/>
          </a:p>
          <a:p>
            <a:pPr indent="0" lvl="0" marL="0" rtl="0" algn="ctr">
              <a:spcBef>
                <a:spcPts val="0"/>
              </a:spcBef>
              <a:spcAft>
                <a:spcPts val="0"/>
              </a:spcAft>
              <a:buClr>
                <a:schemeClr val="dk1"/>
              </a:buClr>
              <a:buSzPts val="24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Robert D. Hales</a:t>
            </a:r>
            <a:endParaRPr/>
          </a:p>
        </p:txBody>
      </p:sp>
      <p:sp>
        <p:nvSpPr>
          <p:cNvPr id="236" name="Google Shape;236;p1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“If you and I are to feast upon the words of Christ, we must study the scriptures and absorb His words through pondering them and making them a part of every thought and action</a:t>
            </a:r>
            <a:endParaRPr/>
          </a:p>
          <a:p>
            <a:pPr indent="0" lvl="0" marL="0" rtl="0" algn="ctr">
              <a:spcBef>
                <a:spcPts val="2000"/>
              </a:spcBef>
              <a:spcAft>
                <a:spcPts val="0"/>
              </a:spcAft>
              <a:buClr>
                <a:schemeClr val="dk1"/>
              </a:buClr>
              <a:buSzPts val="2400"/>
              <a:buNone/>
            </a:pPr>
            <a:r>
              <a:rPr lang="en-US"/>
              <a:t> </a:t>
            </a:r>
            <a:r>
              <a:rPr i="1" lang="en-US" sz="1400"/>
              <a:t>(in Conference Report, Oct. 1998, 16; or Ensign, Nov. 1998, 15).</a:t>
            </a:r>
            <a:endParaRPr/>
          </a:p>
          <a:p>
            <a:pPr indent="0" lvl="0" marL="0" rtl="0" algn="l">
              <a:spcBef>
                <a:spcPts val="2000"/>
              </a:spcBef>
              <a:spcAft>
                <a:spcPts val="0"/>
              </a:spcAft>
              <a:buClr>
                <a:schemeClr val="dk1"/>
              </a:buClr>
              <a:buSzPts val="2400"/>
              <a:buNone/>
            </a:pPr>
            <a:r>
              <a:t/>
            </a:r>
            <a:endParaRPr/>
          </a:p>
        </p:txBody>
      </p:sp>
      <p:pic>
        <p:nvPicPr>
          <p:cNvPr descr="2007-10-5010-elder-robert-d-hales-590x332-ldsorg-article.jpg" id="237" name="Google Shape;237;p10"/>
          <p:cNvPicPr preferRelativeResize="0"/>
          <p:nvPr/>
        </p:nvPicPr>
        <p:blipFill rotWithShape="1">
          <a:blip r:embed="rId3">
            <a:alphaModFix/>
          </a:blip>
          <a:srcRect b="0" l="0" r="0" t="0"/>
          <a:stretch/>
        </p:blipFill>
        <p:spPr>
          <a:xfrm>
            <a:off x="2725677" y="4458468"/>
            <a:ext cx="3800355" cy="21320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type="title"/>
          </p:nvPr>
        </p:nvSpPr>
        <p:spPr>
          <a:xfrm>
            <a:off x="181406" y="274638"/>
            <a:ext cx="870749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Lustria"/>
              <a:buNone/>
            </a:pPr>
            <a:r>
              <a:rPr lang="en-US" sz="4400"/>
              <a:t>3) Receive &amp; USE the Holy Ghost= </a:t>
            </a:r>
            <a:r>
              <a:rPr i="1" lang="en-US" sz="4400"/>
              <a:t>(i.e. Personal Revelation)</a:t>
            </a:r>
            <a:endParaRPr i="1" sz="4400"/>
          </a:p>
        </p:txBody>
      </p:sp>
      <p:sp>
        <p:nvSpPr>
          <p:cNvPr id="244" name="Google Shape;244;p11"/>
          <p:cNvSpPr txBox="1"/>
          <p:nvPr>
            <p:ph idx="1" type="body"/>
          </p:nvPr>
        </p:nvSpPr>
        <p:spPr>
          <a:xfrm>
            <a:off x="571500" y="1904999"/>
            <a:ext cx="8001000" cy="4468205"/>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32:5</a:t>
            </a:r>
            <a:endParaRPr/>
          </a:p>
          <a:p>
            <a:pPr indent="-457200" lvl="0" marL="457200" rtl="0" algn="l">
              <a:spcBef>
                <a:spcPts val="2000"/>
              </a:spcBef>
              <a:spcAft>
                <a:spcPts val="0"/>
              </a:spcAft>
              <a:buClr>
                <a:schemeClr val="dk1"/>
              </a:buClr>
              <a:buSzPts val="2400"/>
              <a:buChar char="🟇"/>
            </a:pPr>
            <a:r>
              <a:rPr lang="en-US"/>
              <a:t>The Holy Ghost will tell us “ALL things” that we should do. How is this possible? Have you seen this work in your life? Are you willing to experiment and see if it works in your life?</a:t>
            </a:r>
            <a:endParaRPr/>
          </a:p>
          <a:p>
            <a:pPr indent="-457200" lvl="0" marL="457200" rtl="0" algn="l">
              <a:spcBef>
                <a:spcPts val="2000"/>
              </a:spcBef>
              <a:spcAft>
                <a:spcPts val="0"/>
              </a:spcAft>
              <a:buClr>
                <a:schemeClr val="dk1"/>
              </a:buClr>
              <a:buSzPts val="2400"/>
              <a:buChar char="🟇"/>
            </a:pPr>
            <a:r>
              <a:rPr lang="en-US"/>
              <a:t>How can we tell when the Holy Ghost is telling us what to do vs. our own thoughts?</a:t>
            </a:r>
            <a:endParaRPr/>
          </a:p>
          <a:p>
            <a:pPr indent="-457200" lvl="0" marL="457200" rtl="0" algn="l">
              <a:spcBef>
                <a:spcPts val="2000"/>
              </a:spcBef>
              <a:spcAft>
                <a:spcPts val="0"/>
              </a:spcAft>
              <a:buClr>
                <a:schemeClr val="dk1"/>
              </a:buClr>
              <a:buSzPts val="2400"/>
              <a:buChar char="🟇"/>
            </a:pPr>
            <a:r>
              <a:rPr lang="en-US"/>
              <a:t>How can we RECEIVE and USE the Holy Ghost more effectively?</a:t>
            </a:r>
            <a:endParaRPr/>
          </a:p>
          <a:p>
            <a:pPr indent="0" lvl="0" marL="0" rtl="0" algn="l">
              <a:spcBef>
                <a:spcPts val="2000"/>
              </a:spcBef>
              <a:spcAft>
                <a:spcPts val="0"/>
              </a:spcAft>
              <a:buClr>
                <a:schemeClr val="dk1"/>
              </a:buClr>
              <a:buSzPts val="2400"/>
              <a:buNone/>
            </a:pPr>
            <a:r>
              <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Revelation</a:t>
            </a:r>
            <a:endParaRPr/>
          </a:p>
        </p:txBody>
      </p:sp>
      <p:sp>
        <p:nvSpPr>
          <p:cNvPr id="251" name="Google Shape;251;p12"/>
          <p:cNvSpPr txBox="1"/>
          <p:nvPr>
            <p:ph idx="1" type="body"/>
          </p:nvPr>
        </p:nvSpPr>
        <p:spPr>
          <a:xfrm>
            <a:off x="571500" y="1904999"/>
            <a:ext cx="6208552" cy="467232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US"/>
              <a:t>President John Taylor:</a:t>
            </a:r>
            <a:endParaRPr/>
          </a:p>
          <a:p>
            <a:pPr indent="0" lvl="0" marL="0" rtl="0" algn="ctr">
              <a:spcBef>
                <a:spcPts val="2000"/>
              </a:spcBef>
              <a:spcAft>
                <a:spcPts val="0"/>
              </a:spcAft>
              <a:buClr>
                <a:schemeClr val="dk1"/>
              </a:buClr>
              <a:buSzPct val="150000"/>
              <a:buNone/>
            </a:pPr>
            <a:r>
              <a:rPr lang="en-US"/>
              <a:t>“I well remember a remark Joseph Smith made to me upwards of forty years ago. Said he, ‘Elder Taylor, you have been baptized, you have had hands laid upon your head for the reception of the Holy Ghost, and you have been ordained to the holy Priesthood. Now, if you will continue to follow the leadings of that spirit, it will always lead you right. Sometimes, it might be contrary to your judgment; never mind that, follow its dictates; and if you be true to its whisperings it will in time become in you a principle of revelation, so that you will know all things.” </a:t>
            </a:r>
            <a:r>
              <a:rPr i="1" lang="en-US" sz="1600"/>
              <a:t>(Journal of Discourses, 19:153-54)</a:t>
            </a:r>
            <a:endParaRPr i="1" sz="1600"/>
          </a:p>
        </p:txBody>
      </p:sp>
      <p:pic>
        <p:nvPicPr>
          <p:cNvPr descr="John Taylor.jpeg" id="252" name="Google Shape;252;p12"/>
          <p:cNvPicPr preferRelativeResize="0"/>
          <p:nvPr/>
        </p:nvPicPr>
        <p:blipFill rotWithShape="1">
          <a:blip r:embed="rId3">
            <a:alphaModFix/>
          </a:blip>
          <a:srcRect b="0" l="0" r="0" t="0"/>
          <a:stretch/>
        </p:blipFill>
        <p:spPr>
          <a:xfrm>
            <a:off x="6780052" y="2552699"/>
            <a:ext cx="2131521" cy="2862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prevents personal revelation?</a:t>
            </a:r>
            <a:endParaRPr/>
          </a:p>
        </p:txBody>
      </p:sp>
      <p:sp>
        <p:nvSpPr>
          <p:cNvPr id="258" name="Google Shape;258;p1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Brother John M. Pontius:</a:t>
            </a:r>
            <a:endParaRPr/>
          </a:p>
          <a:p>
            <a:pPr indent="0" lvl="0" marL="0" rtl="0" algn="ctr">
              <a:spcBef>
                <a:spcPts val="2000"/>
              </a:spcBef>
              <a:spcAft>
                <a:spcPts val="0"/>
              </a:spcAft>
              <a:buClr>
                <a:schemeClr val="dk1"/>
              </a:buClr>
              <a:buSzPts val="2400"/>
              <a:buNone/>
            </a:pPr>
            <a:r>
              <a:rPr lang="en-US"/>
              <a:t>“A person stalled on a spiritual plateau must analyze his life and consider what it is he is unwilling to do…If you prayerfully examine your life, you will quickly find it. There is something stopping you, and God will give you the power to remove it, if you let Him. The Holy Spirit almost always prompts us to do something other than what we were planning.” (Following the Light of Christ, p. 26-7)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“3 Voices”</a:t>
            </a:r>
            <a:endParaRPr/>
          </a:p>
        </p:txBody>
      </p:sp>
      <p:sp>
        <p:nvSpPr>
          <p:cNvPr id="265" name="Google Shape;265;p14"/>
          <p:cNvSpPr txBox="1"/>
          <p:nvPr>
            <p:ph idx="1" type="body"/>
          </p:nvPr>
        </p:nvSpPr>
        <p:spPr>
          <a:xfrm>
            <a:off x="571500" y="1905000"/>
            <a:ext cx="8001000" cy="4377484"/>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Brain (body)</a:t>
            </a:r>
            <a:endParaRPr/>
          </a:p>
          <a:p>
            <a:pPr indent="-457200" lvl="0" marL="457200" rtl="0" algn="l">
              <a:spcBef>
                <a:spcPts val="2000"/>
              </a:spcBef>
              <a:spcAft>
                <a:spcPts val="0"/>
              </a:spcAft>
              <a:buClr>
                <a:schemeClr val="dk1"/>
              </a:buClr>
              <a:buSzPts val="2400"/>
              <a:buChar char="🟇"/>
            </a:pPr>
            <a:r>
              <a:rPr lang="en-US"/>
              <a:t>Mind (body + spirit)</a:t>
            </a:r>
            <a:endParaRPr/>
          </a:p>
          <a:p>
            <a:pPr indent="-457200" lvl="0" marL="457200" rtl="0" algn="l">
              <a:spcBef>
                <a:spcPts val="2000"/>
              </a:spcBef>
              <a:spcAft>
                <a:spcPts val="0"/>
              </a:spcAft>
              <a:buClr>
                <a:schemeClr val="dk1"/>
              </a:buClr>
              <a:buSzPts val="2400"/>
              <a:buChar char="🟇"/>
            </a:pPr>
            <a:r>
              <a:rPr lang="en-US"/>
              <a:t>Conscience (Spirit of Christ)</a:t>
            </a:r>
            <a:endParaRPr/>
          </a:p>
          <a:p>
            <a:pPr indent="0" lvl="0" marL="0" rtl="0" algn="l">
              <a:spcBef>
                <a:spcPts val="2000"/>
              </a:spcBef>
              <a:spcAft>
                <a:spcPts val="0"/>
              </a:spcAft>
              <a:buClr>
                <a:schemeClr val="dk1"/>
              </a:buClr>
              <a:buSzPts val="2400"/>
              <a:buNone/>
            </a:pPr>
            <a:r>
              <a:t/>
            </a:r>
            <a:endParaRPr/>
          </a:p>
          <a:p>
            <a:pPr indent="-457200" lvl="0" marL="457200" rtl="0" algn="l">
              <a:spcBef>
                <a:spcPts val="2000"/>
              </a:spcBef>
              <a:spcAft>
                <a:spcPts val="0"/>
              </a:spcAft>
              <a:buClr>
                <a:schemeClr val="dk1"/>
              </a:buClr>
              <a:buSzPts val="2400"/>
              <a:buChar char="🟇"/>
            </a:pPr>
            <a:r>
              <a:rPr lang="en-US"/>
              <a:t>Satan’s voice (id)</a:t>
            </a:r>
            <a:endParaRPr/>
          </a:p>
          <a:p>
            <a:pPr indent="-457200" lvl="0" marL="457200" rtl="0" algn="l">
              <a:spcBef>
                <a:spcPts val="2000"/>
              </a:spcBef>
              <a:spcAft>
                <a:spcPts val="0"/>
              </a:spcAft>
              <a:buClr>
                <a:schemeClr val="dk1"/>
              </a:buClr>
              <a:buSzPts val="2400"/>
              <a:buChar char="🟇"/>
            </a:pPr>
            <a:r>
              <a:rPr lang="en-US"/>
              <a:t>Own Mind (ego)</a:t>
            </a:r>
            <a:endParaRPr/>
          </a:p>
          <a:p>
            <a:pPr indent="-457200" lvl="0" marL="457200" rtl="0" algn="l">
              <a:spcBef>
                <a:spcPts val="2000"/>
              </a:spcBef>
              <a:spcAft>
                <a:spcPts val="0"/>
              </a:spcAft>
              <a:buClr>
                <a:schemeClr val="dk1"/>
              </a:buClr>
              <a:buSzPts val="2400"/>
              <a:buChar char="🟇"/>
            </a:pPr>
            <a:r>
              <a:rPr lang="en-US"/>
              <a:t>God’s voice (superego)</a:t>
            </a:r>
            <a:endParaRPr/>
          </a:p>
        </p:txBody>
      </p:sp>
      <p:pic>
        <p:nvPicPr>
          <p:cNvPr descr="2015-06-024-personal-revelation-1280x720.jpg" id="266" name="Google Shape;266;p14"/>
          <p:cNvPicPr preferRelativeResize="0"/>
          <p:nvPr/>
        </p:nvPicPr>
        <p:blipFill rotWithShape="1">
          <a:blip r:embed="rId3">
            <a:alphaModFix/>
          </a:blip>
          <a:srcRect b="0" l="0" r="0" t="0"/>
          <a:stretch/>
        </p:blipFill>
        <p:spPr>
          <a:xfrm>
            <a:off x="5011724" y="2608251"/>
            <a:ext cx="3963456" cy="22294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Julie B. Beck</a:t>
            </a:r>
            <a:endParaRPr/>
          </a:p>
        </p:txBody>
      </p:sp>
      <p:pic>
        <p:nvPicPr>
          <p:cNvPr descr="JulieBBeck_PersonalRevelation.gif" id="272" name="Google Shape;272;p15"/>
          <p:cNvPicPr preferRelativeResize="0"/>
          <p:nvPr>
            <p:ph idx="1" type="body"/>
          </p:nvPr>
        </p:nvPicPr>
        <p:blipFill rotWithShape="1">
          <a:blip r:embed="rId3">
            <a:alphaModFix/>
          </a:blip>
          <a:srcRect b="0" l="-47222" r="-47221" t="0"/>
          <a:stretch/>
        </p:blipFill>
        <p:spPr>
          <a:xfrm>
            <a:off x="-1655330" y="1746237"/>
            <a:ext cx="9342412" cy="4953000"/>
          </a:xfrm>
          <a:prstGeom prst="rect">
            <a:avLst/>
          </a:prstGeom>
          <a:noFill/>
          <a:ln>
            <a:noFill/>
          </a:ln>
        </p:spPr>
      </p:pic>
      <p:pic>
        <p:nvPicPr>
          <p:cNvPr descr="julie-b-beck-large.jpg" id="273" name="Google Shape;273;p15"/>
          <p:cNvPicPr preferRelativeResize="0"/>
          <p:nvPr/>
        </p:nvPicPr>
        <p:blipFill rotWithShape="1">
          <a:blip r:embed="rId4">
            <a:alphaModFix/>
          </a:blip>
          <a:srcRect b="0" l="0" r="0" t="0"/>
          <a:stretch/>
        </p:blipFill>
        <p:spPr>
          <a:xfrm>
            <a:off x="6326537" y="2313248"/>
            <a:ext cx="2432304" cy="3044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“Speak with the tongue of angels”</a:t>
            </a:r>
            <a:endParaRPr/>
          </a:p>
        </p:txBody>
      </p:sp>
      <p:sp>
        <p:nvSpPr>
          <p:cNvPr id="279" name="Google Shape;279;p16"/>
          <p:cNvSpPr txBox="1"/>
          <p:nvPr>
            <p:ph idx="1" type="body"/>
          </p:nvPr>
        </p:nvSpPr>
        <p:spPr>
          <a:xfrm>
            <a:off x="571500" y="1905000"/>
            <a:ext cx="8001000" cy="4604288"/>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32:2</a:t>
            </a:r>
            <a:endParaRPr/>
          </a:p>
          <a:p>
            <a:pPr indent="-457200" lvl="0" marL="457200" rtl="0" algn="l">
              <a:spcBef>
                <a:spcPts val="2000"/>
              </a:spcBef>
              <a:spcAft>
                <a:spcPts val="0"/>
              </a:spcAft>
              <a:buClr>
                <a:schemeClr val="dk1"/>
              </a:buClr>
              <a:buSzPts val="2400"/>
              <a:buChar char="🟇"/>
            </a:pPr>
            <a:r>
              <a:rPr lang="en-US"/>
              <a:t>What does this mean?</a:t>
            </a:r>
            <a:endParaRPr/>
          </a:p>
          <a:p>
            <a:pPr indent="-457200" lvl="0" marL="457200" rtl="0" algn="l">
              <a:spcBef>
                <a:spcPts val="2000"/>
              </a:spcBef>
              <a:spcAft>
                <a:spcPts val="0"/>
              </a:spcAft>
              <a:buClr>
                <a:schemeClr val="dk1"/>
              </a:buClr>
              <a:buSzPts val="2400"/>
              <a:buChar char="🟇"/>
            </a:pPr>
            <a:r>
              <a:rPr lang="en-US"/>
              <a:t>Boyd K. Packer: “Nephi explained that angels speak by the power of the Holy Ghost, and you can speak with the tongue of angels, which simply means that you can speak with the power of the Holy Ghost. It will be quiet. It will be invisible. There will not be a dove. There will not be cloven tongues of fire. But the power will be there” </a:t>
            </a:r>
            <a:r>
              <a:rPr i="1" lang="en-US" sz="1500"/>
              <a:t>(“The Gift of the Holy Ghost: What Every Member Should Know,” Ensign, Aug. 2006, 49–50).</a:t>
            </a:r>
            <a:endParaRPr/>
          </a:p>
          <a:p>
            <a:pPr indent="0" lvl="0" marL="0" rtl="0" algn="l">
              <a:spcBef>
                <a:spcPts val="2000"/>
              </a:spcBef>
              <a:spcAft>
                <a:spcPts val="0"/>
              </a:spcAft>
              <a:buClr>
                <a:schemeClr val="dk1"/>
              </a:buClr>
              <a:buSzPts val="2400"/>
              <a:buNone/>
            </a:pPr>
            <a:r>
              <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“Pray Always”</a:t>
            </a:r>
            <a:endParaRPr/>
          </a:p>
        </p:txBody>
      </p:sp>
      <p:sp>
        <p:nvSpPr>
          <p:cNvPr id="285" name="Google Shape;285;p17"/>
          <p:cNvSpPr txBox="1"/>
          <p:nvPr>
            <p:ph idx="1" type="body"/>
          </p:nvPr>
        </p:nvSpPr>
        <p:spPr>
          <a:xfrm>
            <a:off x="571500" y="1905000"/>
            <a:ext cx="4303788"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32:9</a:t>
            </a:r>
            <a:endParaRPr/>
          </a:p>
          <a:p>
            <a:pPr indent="-457200" lvl="0" marL="457200" rtl="0" algn="l">
              <a:spcBef>
                <a:spcPts val="2000"/>
              </a:spcBef>
              <a:spcAft>
                <a:spcPts val="0"/>
              </a:spcAft>
              <a:buClr>
                <a:schemeClr val="dk1"/>
              </a:buClr>
              <a:buSzPts val="2400"/>
              <a:buChar char="🟇"/>
            </a:pPr>
            <a:r>
              <a:rPr lang="en-US"/>
              <a:t>Can we pray too much or often? (Nephi’s example- 33:3)</a:t>
            </a:r>
            <a:endParaRPr/>
          </a:p>
          <a:p>
            <a:pPr indent="-457200" lvl="0" marL="457200" rtl="0" algn="l">
              <a:spcBef>
                <a:spcPts val="2000"/>
              </a:spcBef>
              <a:spcAft>
                <a:spcPts val="0"/>
              </a:spcAft>
              <a:buClr>
                <a:schemeClr val="dk1"/>
              </a:buClr>
              <a:buSzPts val="2400"/>
              <a:buChar char="🟇"/>
            </a:pPr>
            <a:r>
              <a:rPr lang="en-US"/>
              <a:t>What prevents us from “praying </a:t>
            </a:r>
            <a:r>
              <a:rPr i="1" lang="en-US"/>
              <a:t>alway</a:t>
            </a:r>
            <a:r>
              <a:rPr lang="en-US"/>
              <a:t>s?”</a:t>
            </a:r>
            <a:endParaRPr/>
          </a:p>
          <a:p>
            <a:pPr indent="-457200" lvl="0" marL="457200" rtl="0" algn="l">
              <a:spcBef>
                <a:spcPts val="2000"/>
              </a:spcBef>
              <a:spcAft>
                <a:spcPts val="0"/>
              </a:spcAft>
              <a:buClr>
                <a:schemeClr val="dk1"/>
              </a:buClr>
              <a:buSzPts val="2400"/>
              <a:buChar char="🟇"/>
            </a:pPr>
            <a:r>
              <a:rPr lang="en-US"/>
              <a:t>What does 32:8 tell us of neglecting to pray?</a:t>
            </a:r>
            <a:endParaRPr/>
          </a:p>
          <a:p>
            <a:pPr indent="0" lvl="0" marL="0" rtl="0" algn="l">
              <a:spcBef>
                <a:spcPts val="2000"/>
              </a:spcBef>
              <a:spcAft>
                <a:spcPts val="0"/>
              </a:spcAft>
              <a:buClr>
                <a:schemeClr val="dk1"/>
              </a:buClr>
              <a:buSzPts val="2400"/>
              <a:buNone/>
            </a:pPr>
            <a:r>
              <a:t/>
            </a:r>
            <a:endParaRPr/>
          </a:p>
        </p:txBody>
      </p:sp>
      <p:pic>
        <p:nvPicPr>
          <p:cNvPr descr="personal-prayer-581962-tablet.jpg" id="286" name="Google Shape;286;p17"/>
          <p:cNvPicPr preferRelativeResize="0"/>
          <p:nvPr/>
        </p:nvPicPr>
        <p:blipFill rotWithShape="1">
          <a:blip r:embed="rId3">
            <a:alphaModFix/>
          </a:blip>
          <a:srcRect b="0" l="0" r="0" t="0"/>
          <a:stretch/>
        </p:blipFill>
        <p:spPr>
          <a:xfrm>
            <a:off x="4875288" y="2314382"/>
            <a:ext cx="3929976" cy="29474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Pres. Thomas S. Monson</a:t>
            </a:r>
            <a:endParaRPr/>
          </a:p>
        </p:txBody>
      </p:sp>
      <p:sp>
        <p:nvSpPr>
          <p:cNvPr id="293" name="Google Shape;293;p1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“Men and women of integrity, character, and purpose have ever recognized a power higher than themselves and have sought through prayer to be guided by such power.”</a:t>
            </a:r>
            <a:endParaRPr/>
          </a:p>
          <a:p>
            <a:pPr indent="0" lvl="0" marL="0" rtl="0" algn="l">
              <a:spcBef>
                <a:spcPts val="2000"/>
              </a:spcBef>
              <a:spcAft>
                <a:spcPts val="0"/>
              </a:spcAft>
              <a:buClr>
                <a:schemeClr val="dk1"/>
              </a:buClr>
              <a:buSzPts val="2400"/>
              <a:buNone/>
            </a:pPr>
            <a:r>
              <a:t/>
            </a:r>
            <a:endParaRPr/>
          </a:p>
        </p:txBody>
      </p:sp>
      <p:pic>
        <p:nvPicPr>
          <p:cNvPr descr="Monson.jpeg" id="294" name="Google Shape;294;p18"/>
          <p:cNvPicPr preferRelativeResize="0"/>
          <p:nvPr/>
        </p:nvPicPr>
        <p:blipFill rotWithShape="1">
          <a:blip r:embed="rId3">
            <a:alphaModFix/>
          </a:blip>
          <a:srcRect b="0" l="0" r="0" t="0"/>
          <a:stretch/>
        </p:blipFill>
        <p:spPr>
          <a:xfrm>
            <a:off x="1527842" y="3539734"/>
            <a:ext cx="5984466" cy="29922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“Carried </a:t>
            </a:r>
            <a:r>
              <a:rPr i="1" lang="en-US"/>
              <a:t>unto</a:t>
            </a:r>
            <a:r>
              <a:rPr lang="en-US"/>
              <a:t> the heart”</a:t>
            </a:r>
            <a:endParaRPr/>
          </a:p>
        </p:txBody>
      </p:sp>
      <p:sp>
        <p:nvSpPr>
          <p:cNvPr id="301" name="Google Shape;301;p19"/>
          <p:cNvSpPr txBox="1"/>
          <p:nvPr>
            <p:ph idx="1" type="body"/>
          </p:nvPr>
        </p:nvSpPr>
        <p:spPr>
          <a:xfrm>
            <a:off x="571500" y="1723556"/>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Elder David A. Bednar: </a:t>
            </a:r>
            <a:endParaRPr/>
          </a:p>
          <a:p>
            <a:pPr indent="0" lvl="0" marL="0" rtl="0" algn="ctr">
              <a:spcBef>
                <a:spcPts val="2000"/>
              </a:spcBef>
              <a:spcAft>
                <a:spcPts val="0"/>
              </a:spcAft>
              <a:buClr>
                <a:schemeClr val="dk1"/>
              </a:buClr>
              <a:buSzPts val="2400"/>
              <a:buNone/>
            </a:pPr>
            <a:r>
              <a:rPr lang="en-US"/>
              <a:t>“Please notice how the power of the Spirit carries the message </a:t>
            </a:r>
            <a:r>
              <a:rPr i="1" lang="en-US"/>
              <a:t>unto</a:t>
            </a:r>
            <a:r>
              <a:rPr lang="en-US"/>
              <a:t> but not necessarily </a:t>
            </a:r>
            <a:r>
              <a:rPr i="1" lang="en-US"/>
              <a:t>into</a:t>
            </a:r>
            <a:r>
              <a:rPr lang="en-US"/>
              <a:t> the heart. A teacher can explain, demonstrate, persuade, and testify, and do so with great spiritual power and effectiveness. Ultimately, however, the content of a message and the witness of the Holy Ghost penetrate into the heart only if a receiver allows them to enter” </a:t>
            </a:r>
            <a:r>
              <a:rPr i="1" lang="en-US" sz="1400"/>
              <a:t>(“Seek Learning by Faith” [an evening with Elder David A. Bednar, Feb. 3, 2006]</a:t>
            </a:r>
            <a:endParaRPr/>
          </a:p>
          <a:p>
            <a:pPr indent="0" lvl="0" marL="0" rtl="0" algn="l">
              <a:spcBef>
                <a:spcPts val="2000"/>
              </a:spcBef>
              <a:spcAft>
                <a:spcPts val="0"/>
              </a:spcAft>
              <a:buClr>
                <a:schemeClr val="dk1"/>
              </a:buClr>
              <a:buSzPts val="2400"/>
              <a:buNone/>
            </a:pPr>
            <a:r>
              <a:t/>
            </a:r>
            <a:endParaRPr/>
          </a:p>
        </p:txBody>
      </p:sp>
      <p:pic>
        <p:nvPicPr>
          <p:cNvPr descr="inspired.jpeg" id="302" name="Google Shape;302;p19"/>
          <p:cNvPicPr preferRelativeResize="0"/>
          <p:nvPr/>
        </p:nvPicPr>
        <p:blipFill rotWithShape="1">
          <a:blip r:embed="rId3">
            <a:alphaModFix/>
          </a:blip>
          <a:srcRect b="0" l="0" r="0" t="0"/>
          <a:stretch/>
        </p:blipFill>
        <p:spPr>
          <a:xfrm>
            <a:off x="3737288" y="4939113"/>
            <a:ext cx="1918887" cy="19188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Nephi</a:t>
            </a:r>
            <a:endParaRPr/>
          </a:p>
        </p:txBody>
      </p:sp>
      <p:pic>
        <p:nvPicPr>
          <p:cNvPr descr="nephi-psalm2.jpg" id="168" name="Google Shape;168;p2"/>
          <p:cNvPicPr preferRelativeResize="0"/>
          <p:nvPr>
            <p:ph idx="1" type="body"/>
          </p:nvPr>
        </p:nvPicPr>
        <p:blipFill rotWithShape="1">
          <a:blip r:embed="rId3">
            <a:alphaModFix/>
          </a:blip>
          <a:srcRect b="8090" l="0" r="0" t="8090"/>
          <a:stretch/>
        </p:blipFill>
        <p:spPr>
          <a:xfrm>
            <a:off x="571500" y="1905000"/>
            <a:ext cx="8181975" cy="411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Dallin H. Oaks</a:t>
            </a:r>
            <a:endParaRPr/>
          </a:p>
        </p:txBody>
      </p:sp>
      <p:sp>
        <p:nvSpPr>
          <p:cNvPr id="309" name="Google Shape;309;p20"/>
          <p:cNvSpPr txBox="1"/>
          <p:nvPr>
            <p:ph idx="1" type="body"/>
          </p:nvPr>
        </p:nvSpPr>
        <p:spPr>
          <a:xfrm>
            <a:off x="571500" y="1904999"/>
            <a:ext cx="8001000" cy="4763051"/>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US"/>
              <a:t>“President Hinckley stated an important corollary to the command to teach by the Spirit when he issued this  challenge: </a:t>
            </a:r>
            <a:endParaRPr/>
          </a:p>
          <a:p>
            <a:pPr indent="0" lvl="0" marL="0" rtl="0" algn="ctr">
              <a:spcBef>
                <a:spcPts val="2000"/>
              </a:spcBef>
              <a:spcAft>
                <a:spcPts val="0"/>
              </a:spcAft>
              <a:buClr>
                <a:schemeClr val="dk1"/>
              </a:buClr>
              <a:buSzPts val="2400"/>
              <a:buNone/>
            </a:pPr>
            <a:r>
              <a:rPr lang="en-US"/>
              <a:t>“‘We must … get our teachers to speak out of their hearts rather than out of their books, to communicate their love for the Lord and this precious work, and somehow it will catch fire in the hearts of those they teach</a:t>
            </a:r>
            <a:r>
              <a:rPr i="1" lang="en-US" sz="1500"/>
              <a:t>’ [Teachings of Gordon B. Hinckley (1997), 619–20].</a:t>
            </a:r>
            <a:endParaRPr/>
          </a:p>
          <a:p>
            <a:pPr indent="0" lvl="0" marL="0" rtl="0" algn="ctr">
              <a:spcBef>
                <a:spcPts val="2000"/>
              </a:spcBef>
              <a:spcAft>
                <a:spcPts val="0"/>
              </a:spcAft>
              <a:buClr>
                <a:schemeClr val="dk1"/>
              </a:buClr>
              <a:buSzPts val="2400"/>
              <a:buNone/>
            </a:pPr>
            <a:r>
              <a:rPr lang="en-US"/>
              <a:t>“That is our objective—to have love of God and commitment to the gospel of Jesus Christ ‘catch fire’ in the hearts of those we teach” </a:t>
            </a:r>
            <a:r>
              <a:rPr i="1" lang="en-US" sz="1500"/>
              <a:t>(in Conference Report, Oct. 1999, 103; or Ensign, Nov. 1999, 80).</a:t>
            </a:r>
            <a:endParaRPr/>
          </a:p>
          <a:p>
            <a:pPr indent="0" lvl="0" marL="0" rtl="0" algn="ctr">
              <a:spcBef>
                <a:spcPts val="2000"/>
              </a:spcBef>
              <a:spcAft>
                <a:spcPts val="0"/>
              </a:spcAft>
              <a:buClr>
                <a:schemeClr val="dk1"/>
              </a:buClr>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May we Gain?</a:t>
            </a:r>
            <a:endParaRPr/>
          </a:p>
        </p:txBody>
      </p:sp>
      <p:sp>
        <p:nvSpPr>
          <p:cNvPr id="316" name="Google Shape;316;p21"/>
          <p:cNvSpPr txBox="1"/>
          <p:nvPr>
            <p:ph idx="1" type="body"/>
          </p:nvPr>
        </p:nvSpPr>
        <p:spPr>
          <a:xfrm>
            <a:off x="571500" y="1678195"/>
            <a:ext cx="7637125" cy="163315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32:7; 1 Nephi 10:19</a:t>
            </a:r>
            <a:endParaRPr/>
          </a:p>
          <a:p>
            <a:pPr indent="-457200" lvl="1" marL="914400" rtl="0" algn="l">
              <a:spcBef>
                <a:spcPts val="2000"/>
              </a:spcBef>
              <a:spcAft>
                <a:spcPts val="0"/>
              </a:spcAft>
              <a:buSzPts val="2200"/>
              <a:buChar char="🟇"/>
            </a:pPr>
            <a:r>
              <a:rPr lang="en-US"/>
              <a:t>If we are willing to “search knowledge,” then we will be blessed with “understanding” “great knowledge!”</a:t>
            </a:r>
            <a:endParaRPr/>
          </a:p>
        </p:txBody>
      </p:sp>
      <p:pic>
        <p:nvPicPr>
          <p:cNvPr descr="creation.jpeg" id="317" name="Google Shape;317;p21"/>
          <p:cNvPicPr preferRelativeResize="0"/>
          <p:nvPr/>
        </p:nvPicPr>
        <p:blipFill rotWithShape="1">
          <a:blip r:embed="rId3">
            <a:alphaModFix/>
          </a:blip>
          <a:srcRect b="0" l="0" r="0" t="0"/>
          <a:stretch/>
        </p:blipFill>
        <p:spPr>
          <a:xfrm>
            <a:off x="46429" y="3651552"/>
            <a:ext cx="3509570" cy="2642340"/>
          </a:xfrm>
          <a:prstGeom prst="rect">
            <a:avLst/>
          </a:prstGeom>
          <a:noFill/>
          <a:ln>
            <a:noFill/>
          </a:ln>
        </p:spPr>
      </p:pic>
      <p:pic>
        <p:nvPicPr>
          <p:cNvPr descr="mysteries of God.jpeg" id="318" name="Google Shape;318;p21"/>
          <p:cNvPicPr preferRelativeResize="0"/>
          <p:nvPr/>
        </p:nvPicPr>
        <p:blipFill rotWithShape="1">
          <a:blip r:embed="rId4">
            <a:alphaModFix/>
          </a:blip>
          <a:srcRect b="0" l="0" r="0" t="0"/>
          <a:stretch/>
        </p:blipFill>
        <p:spPr>
          <a:xfrm>
            <a:off x="3737405" y="3986082"/>
            <a:ext cx="2974619" cy="1974065"/>
          </a:xfrm>
          <a:prstGeom prst="rect">
            <a:avLst/>
          </a:prstGeom>
          <a:noFill/>
          <a:ln>
            <a:noFill/>
          </a:ln>
        </p:spPr>
      </p:pic>
      <p:pic>
        <p:nvPicPr>
          <p:cNvPr descr="mormon-theology.jpg" id="319" name="Google Shape;319;p21"/>
          <p:cNvPicPr preferRelativeResize="0"/>
          <p:nvPr/>
        </p:nvPicPr>
        <p:blipFill rotWithShape="1">
          <a:blip r:embed="rId5">
            <a:alphaModFix/>
          </a:blip>
          <a:srcRect b="0" l="0" r="0" t="0"/>
          <a:stretch/>
        </p:blipFill>
        <p:spPr>
          <a:xfrm>
            <a:off x="6883349" y="3107220"/>
            <a:ext cx="2260651" cy="3568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Love &amp; Example of Nephi</a:t>
            </a:r>
            <a:endParaRPr/>
          </a:p>
        </p:txBody>
      </p:sp>
      <p:sp>
        <p:nvSpPr>
          <p:cNvPr id="326" name="Google Shape;326;p22"/>
          <p:cNvSpPr txBox="1"/>
          <p:nvPr>
            <p:ph idx="1" type="body"/>
          </p:nvPr>
        </p:nvSpPr>
        <p:spPr>
          <a:xfrm>
            <a:off x="571500" y="1904999"/>
            <a:ext cx="8001000" cy="4626969"/>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33:3 Great love for his people</a:t>
            </a:r>
            <a:endParaRPr/>
          </a:p>
          <a:p>
            <a:pPr indent="-457200" lvl="0" marL="457200" rtl="0" algn="l">
              <a:spcBef>
                <a:spcPts val="2000"/>
              </a:spcBef>
              <a:spcAft>
                <a:spcPts val="0"/>
              </a:spcAft>
              <a:buClr>
                <a:schemeClr val="dk1"/>
              </a:buClr>
              <a:buSzPct val="100000"/>
              <a:buChar char="🟇"/>
            </a:pPr>
            <a:r>
              <a:rPr lang="en-US"/>
              <a:t>Weakness becomes strength through Christ (4) (Ether 12:27)</a:t>
            </a:r>
            <a:endParaRPr/>
          </a:p>
          <a:p>
            <a:pPr indent="-457200" lvl="0" marL="457200" rtl="0" algn="l">
              <a:spcBef>
                <a:spcPts val="2000"/>
              </a:spcBef>
              <a:spcAft>
                <a:spcPts val="0"/>
              </a:spcAft>
              <a:buClr>
                <a:schemeClr val="dk1"/>
              </a:buClr>
              <a:buSzPct val="100000"/>
              <a:buChar char="🟇"/>
            </a:pPr>
            <a:r>
              <a:rPr lang="en-US"/>
              <a:t>Nephi’s farewell (33:10)</a:t>
            </a:r>
            <a:endParaRPr/>
          </a:p>
          <a:p>
            <a:pPr indent="-457200" lvl="0" marL="457200" rtl="0" algn="l">
              <a:spcBef>
                <a:spcPts val="2000"/>
              </a:spcBef>
              <a:spcAft>
                <a:spcPts val="0"/>
              </a:spcAft>
              <a:buClr>
                <a:schemeClr val="dk1"/>
              </a:buClr>
              <a:buSzPct val="100000"/>
              <a:buChar char="🟇"/>
            </a:pPr>
            <a:r>
              <a:rPr lang="en-US"/>
              <a:t>V.11 We shall meet Nephi! </a:t>
            </a:r>
            <a:endParaRPr/>
          </a:p>
          <a:p>
            <a:pPr indent="-457200" lvl="0" marL="457200" rtl="0" algn="l">
              <a:spcBef>
                <a:spcPts val="2000"/>
              </a:spcBef>
              <a:spcAft>
                <a:spcPts val="0"/>
              </a:spcAft>
              <a:buClr>
                <a:schemeClr val="dk1"/>
              </a:buClr>
              <a:buSzPct val="100000"/>
              <a:buChar char="🟇"/>
            </a:pPr>
            <a:r>
              <a:rPr lang="en-US"/>
              <a:t>V.12 He prays for all=great love</a:t>
            </a:r>
            <a:endParaRPr/>
          </a:p>
          <a:p>
            <a:pPr indent="-457200" lvl="0" marL="457200" rtl="0" algn="l">
              <a:spcBef>
                <a:spcPts val="2000"/>
              </a:spcBef>
              <a:spcAft>
                <a:spcPts val="0"/>
              </a:spcAft>
              <a:buClr>
                <a:schemeClr val="dk1"/>
              </a:buClr>
              <a:buSzPct val="100000"/>
              <a:buChar char="🟇"/>
            </a:pPr>
            <a:r>
              <a:rPr lang="en-US"/>
              <a:t>V. 13 “A voice crying from the dust”</a:t>
            </a:r>
            <a:endParaRPr/>
          </a:p>
          <a:p>
            <a:pPr indent="-457200" lvl="0" marL="457200" rtl="0" algn="l">
              <a:spcBef>
                <a:spcPts val="2000"/>
              </a:spcBef>
              <a:spcAft>
                <a:spcPts val="0"/>
              </a:spcAft>
              <a:buClr>
                <a:schemeClr val="dk1"/>
              </a:buClr>
              <a:buSzPct val="100000"/>
              <a:buChar char="🟇"/>
            </a:pPr>
            <a:r>
              <a:rPr lang="en-US"/>
              <a:t>Jacob 1:12 Nephi dies, having loved, protected, defended, and labored all his days for his people. (10)</a:t>
            </a:r>
            <a:endParaRPr/>
          </a:p>
          <a:p>
            <a:pPr indent="-457200" lvl="1" marL="914400" rtl="0" algn="l">
              <a:spcBef>
                <a:spcPts val="2000"/>
              </a:spcBef>
              <a:spcAft>
                <a:spcPts val="0"/>
              </a:spcAft>
              <a:buSzPct val="100000"/>
              <a:buChar char="🟇"/>
            </a:pPr>
            <a:r>
              <a:rPr lang="en-US"/>
              <a:t>They name all future kings after him because they love him so.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a:t>
            </a:r>
            <a:endParaRPr/>
          </a:p>
        </p:txBody>
      </p:sp>
      <p:sp>
        <p:nvSpPr>
          <p:cNvPr id="333" name="Google Shape;333;p23"/>
          <p:cNvSpPr txBox="1"/>
          <p:nvPr>
            <p:ph idx="1" type="body"/>
          </p:nvPr>
        </p:nvSpPr>
        <p:spPr>
          <a:xfrm>
            <a:off x="231364" y="1904999"/>
            <a:ext cx="8001000" cy="4672329"/>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Jacob’s purpose (1:1-4;7-8; 19)</a:t>
            </a:r>
            <a:endParaRPr/>
          </a:p>
          <a:p>
            <a:pPr indent="-457200" lvl="0" marL="457200" rtl="0" algn="l">
              <a:spcBef>
                <a:spcPts val="2000"/>
              </a:spcBef>
              <a:spcAft>
                <a:spcPts val="0"/>
              </a:spcAft>
              <a:buClr>
                <a:schemeClr val="dk1"/>
              </a:buClr>
              <a:buSzPct val="100000"/>
              <a:buChar char="🟇"/>
            </a:pPr>
            <a:r>
              <a:rPr lang="en-US"/>
              <a:t>What kind of man is he? Elder Jeffrey Holland:</a:t>
            </a:r>
            <a:endParaRPr/>
          </a:p>
          <a:p>
            <a:pPr indent="0" lvl="0" marL="0" rtl="0" algn="ctr">
              <a:spcBef>
                <a:spcPts val="2000"/>
              </a:spcBef>
              <a:spcAft>
                <a:spcPts val="0"/>
              </a:spcAft>
              <a:buClr>
                <a:schemeClr val="dk1"/>
              </a:buClr>
              <a:buSzPct val="100000"/>
              <a:buNone/>
            </a:pPr>
            <a:r>
              <a:rPr lang="en-US"/>
              <a:t>“No prophet in the </a:t>
            </a:r>
            <a:r>
              <a:rPr lang="en-US" u="sng">
                <a:solidFill>
                  <a:schemeClr val="hlink"/>
                </a:solidFill>
                <a:hlinkClick r:id="rId3"/>
              </a:rPr>
              <a:t>Book of Mormon</a:t>
            </a:r>
            <a:r>
              <a:rPr lang="en-US"/>
              <a:t>, by temperament or personal testimony, seems to have gone about that work of persuasion any more faithfully than did Jacob. He scorned the praise of the world, he taught straight, solid, even painful doctrine, and he knew the Lord personally. His is a classic Book of Mormon example of a young man’s decision to suffer the cross and bear the shame of the world in defense of the name of Christ. Life, including those difficult early years when he saw the wickedness of Laman and Lemuel bring his father and mother down to their graves in grief, was never easy for this firstborn in the wilderness” </a:t>
            </a:r>
            <a:r>
              <a:rPr lang="en-US" sz="1700"/>
              <a:t>(</a:t>
            </a:r>
            <a:r>
              <a:rPr i="1" lang="en-US" sz="1700"/>
              <a:t>Christ and the New Covenant</a:t>
            </a:r>
            <a:r>
              <a:rPr lang="en-US" sz="1700"/>
              <a:t> [1997], 62–63).</a:t>
            </a:r>
            <a:endParaRPr/>
          </a:p>
        </p:txBody>
      </p:sp>
      <p:pic>
        <p:nvPicPr>
          <p:cNvPr descr="Jacob.jpeg" id="334" name="Google Shape;334;p23"/>
          <p:cNvPicPr preferRelativeResize="0"/>
          <p:nvPr/>
        </p:nvPicPr>
        <p:blipFill rotWithShape="1">
          <a:blip r:embed="rId4">
            <a:alphaModFix/>
          </a:blip>
          <a:srcRect b="0" l="0" r="0" t="0"/>
          <a:stretch/>
        </p:blipFill>
        <p:spPr>
          <a:xfrm>
            <a:off x="6825404" y="0"/>
            <a:ext cx="1995466" cy="28552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 word about anxiety…</a:t>
            </a:r>
            <a:endParaRPr/>
          </a:p>
        </p:txBody>
      </p:sp>
      <p:sp>
        <p:nvSpPr>
          <p:cNvPr id="340" name="Google Shape;340;p24"/>
          <p:cNvSpPr txBox="1"/>
          <p:nvPr>
            <p:ph idx="1" type="body"/>
          </p:nvPr>
        </p:nvSpPr>
        <p:spPr>
          <a:xfrm>
            <a:off x="571500" y="1905000"/>
            <a:ext cx="4077031"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Jacob 1:5</a:t>
            </a:r>
            <a:endParaRPr/>
          </a:p>
          <a:p>
            <a:pPr indent="-457200" lvl="0" marL="457200" rtl="0" algn="l">
              <a:spcBef>
                <a:spcPts val="2000"/>
              </a:spcBef>
              <a:spcAft>
                <a:spcPts val="0"/>
              </a:spcAft>
              <a:buClr>
                <a:schemeClr val="dk1"/>
              </a:buClr>
              <a:buSzPts val="2400"/>
              <a:buChar char="🟇"/>
            </a:pPr>
            <a:r>
              <a:rPr lang="en-US"/>
              <a:t>Faith AND great anxiety= learning, growth, understanding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Jacob’s Sermon</a:t>
            </a:r>
            <a:endParaRPr/>
          </a:p>
        </p:txBody>
      </p:sp>
      <p:sp>
        <p:nvSpPr>
          <p:cNvPr id="347" name="Google Shape;347;p2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Has to speak of their wickedness. He doesn’t want to, but he obeys. (Jacob 2:2-11)</a:t>
            </a:r>
            <a:endParaRPr/>
          </a:p>
          <a:p>
            <a:pPr indent="-457200" lvl="0" marL="457200" rtl="0" algn="l">
              <a:spcBef>
                <a:spcPts val="2000"/>
              </a:spcBef>
              <a:spcAft>
                <a:spcPts val="0"/>
              </a:spcAft>
              <a:buClr>
                <a:schemeClr val="dk1"/>
              </a:buClr>
              <a:buSzPts val="2400"/>
              <a:buChar char="🟇"/>
            </a:pPr>
            <a:r>
              <a:rPr lang="en-US"/>
              <a:t>Pride (13,16) (#1 Sin in the Book of Mormon)</a:t>
            </a:r>
            <a:endParaRPr/>
          </a:p>
          <a:p>
            <a:pPr indent="-457200" lvl="0" marL="457200" rtl="0" algn="l">
              <a:spcBef>
                <a:spcPts val="2000"/>
              </a:spcBef>
              <a:spcAft>
                <a:spcPts val="0"/>
              </a:spcAft>
              <a:buClr>
                <a:schemeClr val="dk1"/>
              </a:buClr>
              <a:buSzPts val="2400"/>
              <a:buChar char="🟇"/>
            </a:pPr>
            <a:r>
              <a:rPr lang="en-US"/>
              <a:t>“Seek the kingdom of God” and riches “to do good” (17-19)</a:t>
            </a:r>
            <a:endParaRPr/>
          </a:p>
          <a:p>
            <a:pPr indent="-457200" lvl="0" marL="457200" rtl="0" algn="l">
              <a:spcBef>
                <a:spcPts val="2000"/>
              </a:spcBef>
              <a:spcAft>
                <a:spcPts val="0"/>
              </a:spcAft>
              <a:buClr>
                <a:schemeClr val="dk1"/>
              </a:buClr>
              <a:buSzPts val="2400"/>
              <a:buChar char="🟇"/>
            </a:pPr>
            <a:r>
              <a:rPr lang="en-US"/>
              <a:t>“Grosser crime”- Whoredoms (23)</a:t>
            </a:r>
            <a:endParaRPr/>
          </a:p>
          <a:p>
            <a:pPr indent="-457200" lvl="1" marL="914400" rtl="0" algn="l">
              <a:spcBef>
                <a:spcPts val="2000"/>
              </a:spcBef>
              <a:spcAft>
                <a:spcPts val="0"/>
              </a:spcAft>
              <a:buSzPts val="2200"/>
              <a:buChar char="🟇"/>
            </a:pPr>
            <a:r>
              <a:rPr lang="en-US"/>
              <a:t>The Lord delights in chastity (28)</a:t>
            </a:r>
            <a:endParaRPr/>
          </a:p>
          <a:p>
            <a:pPr indent="-457200" lvl="1" marL="914400" rtl="0" algn="l">
              <a:spcBef>
                <a:spcPts val="1000"/>
              </a:spcBef>
              <a:spcAft>
                <a:spcPts val="0"/>
              </a:spcAft>
              <a:buSzPts val="2200"/>
              <a:buChar char="🟇"/>
            </a:pPr>
            <a:r>
              <a:rPr lang="en-US"/>
              <a:t>He is mindful of our pain/suffering (33)</a:t>
            </a:r>
            <a:endParaRPr/>
          </a:p>
          <a:p>
            <a:pPr indent="-304800" lvl="0" marL="457200" rtl="0" algn="l">
              <a:spcBef>
                <a:spcPts val="1000"/>
              </a:spcBef>
              <a:spcAft>
                <a:spcPts val="0"/>
              </a:spcAft>
              <a:buClr>
                <a:schemeClr val="dk1"/>
              </a:buClr>
              <a:buSzPts val="24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“Before ye seek for riches”</a:t>
            </a:r>
            <a:endParaRPr/>
          </a:p>
        </p:txBody>
      </p:sp>
      <p:pic>
        <p:nvPicPr>
          <p:cNvPr descr="13166659_622373861245661_1107916749_n.jpg" id="353" name="Google Shape;353;p26"/>
          <p:cNvPicPr preferRelativeResize="0"/>
          <p:nvPr>
            <p:ph idx="1" type="body"/>
          </p:nvPr>
        </p:nvPicPr>
        <p:blipFill rotWithShape="1">
          <a:blip r:embed="rId3">
            <a:alphaModFix/>
          </a:blip>
          <a:srcRect b="0" l="-47222" r="-47221" t="0"/>
          <a:stretch/>
        </p:blipFill>
        <p:spPr>
          <a:xfrm>
            <a:off x="-471585" y="1732062"/>
            <a:ext cx="9967102" cy="51259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“Arouse the faculties of your souls”!</a:t>
            </a:r>
            <a:endParaRPr/>
          </a:p>
        </p:txBody>
      </p:sp>
      <p:sp>
        <p:nvSpPr>
          <p:cNvPr id="360" name="Google Shape;360;p27"/>
          <p:cNvSpPr txBox="1"/>
          <p:nvPr>
            <p:ph idx="1" type="body"/>
          </p:nvPr>
        </p:nvSpPr>
        <p:spPr>
          <a:xfrm>
            <a:off x="3204873" y="1904840"/>
            <a:ext cx="5919435" cy="455892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“You have to make an effort; it’s exactly like a drugged sleep that you get into. You get deeper and deeper, and it takes you right out of this world. To be wakened up is going to take an awful lot of black coffee, walking back and forth, and shaking your shoulders. This awakening isn’t gentle. It’s rude, decisive, and urgent, but it must be done, he says. You’ve got to wake up to this…”</a:t>
            </a:r>
            <a:endParaRPr/>
          </a:p>
          <a:p>
            <a:pPr indent="0" lvl="0" marL="0" rtl="0" algn="ctr">
              <a:spcBef>
                <a:spcPts val="2000"/>
              </a:spcBef>
              <a:spcAft>
                <a:spcPts val="0"/>
              </a:spcAft>
              <a:buClr>
                <a:schemeClr val="dk1"/>
              </a:buClr>
              <a:buSzPts val="2400"/>
              <a:buNone/>
            </a:pPr>
            <a:r>
              <a:rPr lang="en-US"/>
              <a:t>~Hugh Nibley</a:t>
            </a:r>
            <a:endParaRPr/>
          </a:p>
          <a:p>
            <a:pPr indent="0" lvl="0" marL="0" rtl="0" algn="ctr">
              <a:spcBef>
                <a:spcPts val="2000"/>
              </a:spcBef>
              <a:spcAft>
                <a:spcPts val="0"/>
              </a:spcAft>
              <a:buClr>
                <a:schemeClr val="dk1"/>
              </a:buClr>
              <a:buSzPts val="1600"/>
              <a:buNone/>
            </a:pPr>
            <a:r>
              <a:rPr i="1" lang="en-US" sz="1600"/>
              <a:t>(Commentary on the Book of Mormon, loc. 3931) </a:t>
            </a:r>
            <a:endParaRPr i="1" sz="1600"/>
          </a:p>
        </p:txBody>
      </p:sp>
      <p:pic>
        <p:nvPicPr>
          <p:cNvPr descr="hugh nibley.jpg" id="361" name="Google Shape;361;p27"/>
          <p:cNvPicPr preferRelativeResize="0"/>
          <p:nvPr/>
        </p:nvPicPr>
        <p:blipFill rotWithShape="1">
          <a:blip r:embed="rId3">
            <a:alphaModFix/>
          </a:blip>
          <a:srcRect b="0" l="0" r="0" t="0"/>
          <a:stretch/>
        </p:blipFill>
        <p:spPr>
          <a:xfrm>
            <a:off x="0" y="2608250"/>
            <a:ext cx="3204873" cy="24036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Purposes of Scriptures</a:t>
            </a:r>
            <a:endParaRPr/>
          </a:p>
        </p:txBody>
      </p:sp>
      <p:sp>
        <p:nvSpPr>
          <p:cNvPr id="368" name="Google Shape;368;p28"/>
          <p:cNvSpPr txBox="1"/>
          <p:nvPr>
            <p:ph idx="1" type="body"/>
          </p:nvPr>
        </p:nvSpPr>
        <p:spPr>
          <a:xfrm>
            <a:off x="272920" y="1417638"/>
            <a:ext cx="6843473" cy="544036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en-US"/>
              <a:t>Jacob 4:4-8</a:t>
            </a:r>
            <a:endParaRPr/>
          </a:p>
          <a:p>
            <a:pPr indent="-457200" lvl="0" marL="457200" rtl="0" algn="l">
              <a:spcBef>
                <a:spcPts val="2000"/>
              </a:spcBef>
              <a:spcAft>
                <a:spcPts val="0"/>
              </a:spcAft>
              <a:buClr>
                <a:schemeClr val="dk1"/>
              </a:buClr>
              <a:buSzPct val="100000"/>
              <a:buFont typeface="Lustria"/>
              <a:buAutoNum type="arabicPeriod"/>
            </a:pPr>
            <a:r>
              <a:rPr lang="en-US"/>
              <a:t>All generations have known and worshipped Christ (4-5)</a:t>
            </a:r>
            <a:endParaRPr/>
          </a:p>
          <a:p>
            <a:pPr indent="-457200" lvl="0" marL="457200" rtl="0" algn="l">
              <a:spcBef>
                <a:spcPts val="2000"/>
              </a:spcBef>
              <a:spcAft>
                <a:spcPts val="0"/>
              </a:spcAft>
              <a:buClr>
                <a:schemeClr val="dk1"/>
              </a:buClr>
              <a:buSzPct val="100000"/>
              <a:buFont typeface="Lustria"/>
              <a:buAutoNum type="arabicPeriod"/>
            </a:pPr>
            <a:r>
              <a:rPr lang="en-US"/>
              <a:t>The scriptures “point our souls to him” (5)</a:t>
            </a:r>
            <a:endParaRPr/>
          </a:p>
          <a:p>
            <a:pPr indent="-457200" lvl="0" marL="457200" rtl="0" algn="l">
              <a:spcBef>
                <a:spcPts val="2000"/>
              </a:spcBef>
              <a:spcAft>
                <a:spcPts val="0"/>
              </a:spcAft>
              <a:buClr>
                <a:schemeClr val="dk1"/>
              </a:buClr>
              <a:buSzPct val="100000"/>
              <a:buFont typeface="Lustria"/>
              <a:buAutoNum type="arabicPeriod"/>
            </a:pPr>
            <a:r>
              <a:rPr lang="en-US"/>
              <a:t>Help us “search the prophets” and “revelations” and obtain the “spirit of prophecy” to “obtain a hope” and have “faith…unshaken” (6)</a:t>
            </a:r>
            <a:endParaRPr/>
          </a:p>
          <a:p>
            <a:pPr indent="-457200" lvl="0" marL="457200" rtl="0" algn="l">
              <a:spcBef>
                <a:spcPts val="2000"/>
              </a:spcBef>
              <a:spcAft>
                <a:spcPts val="0"/>
              </a:spcAft>
              <a:buClr>
                <a:schemeClr val="dk1"/>
              </a:buClr>
              <a:buSzPct val="100000"/>
              <a:buFont typeface="Lustria"/>
              <a:buAutoNum type="arabicPeriod"/>
            </a:pPr>
            <a:r>
              <a:rPr lang="en-US"/>
              <a:t>Teaches us how to be like Christ, even to “command in the name of Jesus” (6)</a:t>
            </a:r>
            <a:endParaRPr/>
          </a:p>
          <a:p>
            <a:pPr indent="-457200" lvl="0" marL="457200" rtl="0" algn="l">
              <a:spcBef>
                <a:spcPts val="2000"/>
              </a:spcBef>
              <a:spcAft>
                <a:spcPts val="0"/>
              </a:spcAft>
              <a:buClr>
                <a:schemeClr val="dk1"/>
              </a:buClr>
              <a:buSzPct val="100000"/>
              <a:buFont typeface="Lustria"/>
              <a:buAutoNum type="arabicPeriod"/>
            </a:pPr>
            <a:r>
              <a:rPr lang="en-US"/>
              <a:t>Remind us of His grace (7) and teach us “the mysteries of him” (8)</a:t>
            </a:r>
            <a:endParaRPr/>
          </a:p>
          <a:p>
            <a:pPr indent="-457200" lvl="0" marL="457200" rtl="0" algn="l">
              <a:spcBef>
                <a:spcPts val="2000"/>
              </a:spcBef>
              <a:spcAft>
                <a:spcPts val="0"/>
              </a:spcAft>
              <a:buClr>
                <a:schemeClr val="dk1"/>
              </a:buClr>
              <a:buSzPct val="100000"/>
              <a:buFont typeface="Lustria"/>
              <a:buAutoNum type="arabicPeriod"/>
            </a:pPr>
            <a:r>
              <a:rPr lang="en-US"/>
              <a:t>To teach us of Christ’s Atonement (12)</a:t>
            </a:r>
            <a:endParaRPr/>
          </a:p>
          <a:p>
            <a:pPr indent="0" lvl="0" marL="0" rtl="0" algn="l">
              <a:spcBef>
                <a:spcPts val="2000"/>
              </a:spcBef>
              <a:spcAft>
                <a:spcPts val="0"/>
              </a:spcAft>
              <a:buClr>
                <a:schemeClr val="dk1"/>
              </a:buClr>
              <a:buSzPct val="100000"/>
              <a:buNone/>
            </a:pPr>
            <a:r>
              <a:t/>
            </a:r>
            <a:endParaRPr/>
          </a:p>
        </p:txBody>
      </p:sp>
      <p:pic>
        <p:nvPicPr>
          <p:cNvPr descr="woman-reading-scriptures-1130707-thumbnail.jpg" id="369" name="Google Shape;369;p28"/>
          <p:cNvPicPr preferRelativeResize="0"/>
          <p:nvPr/>
        </p:nvPicPr>
        <p:blipFill rotWithShape="1">
          <a:blip r:embed="rId3">
            <a:alphaModFix/>
          </a:blip>
          <a:srcRect b="0" l="0" r="0" t="0"/>
          <a:stretch/>
        </p:blipFill>
        <p:spPr>
          <a:xfrm>
            <a:off x="7116393" y="2768600"/>
            <a:ext cx="2027607" cy="30712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Atonement </a:t>
            </a:r>
            <a:endParaRPr/>
          </a:p>
        </p:txBody>
      </p:sp>
      <p:sp>
        <p:nvSpPr>
          <p:cNvPr id="375" name="Google Shape;375;p29"/>
          <p:cNvSpPr txBox="1"/>
          <p:nvPr>
            <p:ph idx="1" type="body"/>
          </p:nvPr>
        </p:nvSpPr>
        <p:spPr>
          <a:xfrm>
            <a:off x="571500" y="1905000"/>
            <a:ext cx="4235761"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Jacob wraps up this part of his sermon by showing HOW to overcome these sins—The Atonement</a:t>
            </a:r>
            <a:endParaRPr/>
          </a:p>
          <a:p>
            <a:pPr indent="-457200" lvl="0" marL="457200" rtl="0" algn="l">
              <a:spcBef>
                <a:spcPts val="2000"/>
              </a:spcBef>
              <a:spcAft>
                <a:spcPts val="0"/>
              </a:spcAft>
              <a:buClr>
                <a:schemeClr val="dk1"/>
              </a:buClr>
              <a:buSzPct val="100000"/>
              <a:buChar char="🟇"/>
            </a:pPr>
            <a:r>
              <a:rPr lang="en-US"/>
              <a:t>Jacob 4:12</a:t>
            </a:r>
            <a:endParaRPr/>
          </a:p>
          <a:p>
            <a:pPr indent="-457200" lvl="1" marL="914400" rtl="0" algn="l">
              <a:spcBef>
                <a:spcPts val="2000"/>
              </a:spcBef>
              <a:spcAft>
                <a:spcPts val="0"/>
              </a:spcAft>
              <a:buSzPct val="100000"/>
              <a:buChar char="🟇"/>
            </a:pPr>
            <a:r>
              <a:rPr lang="en-US"/>
              <a:t>Speak of Christ, gain a “perfect knowledge” of Him</a:t>
            </a:r>
            <a:endParaRPr/>
          </a:p>
          <a:p>
            <a:pPr indent="-457200" lvl="1" marL="914400" rtl="0" algn="l">
              <a:spcBef>
                <a:spcPts val="1000"/>
              </a:spcBef>
              <a:spcAft>
                <a:spcPts val="0"/>
              </a:spcAft>
              <a:buSzPct val="100000"/>
              <a:buChar char="🟇"/>
            </a:pPr>
            <a:r>
              <a:rPr lang="en-US"/>
              <a:t>At-one-ment</a:t>
            </a:r>
            <a:endParaRPr/>
          </a:p>
          <a:p>
            <a:pPr indent="-457200" lvl="0" marL="457200" rtl="0" algn="l">
              <a:spcBef>
                <a:spcPts val="1000"/>
              </a:spcBef>
              <a:spcAft>
                <a:spcPts val="0"/>
              </a:spcAft>
              <a:buClr>
                <a:schemeClr val="dk1"/>
              </a:buClr>
              <a:buSzPct val="100000"/>
              <a:buChar char="🟇"/>
            </a:pPr>
            <a:r>
              <a:rPr lang="en-US"/>
              <a:t>Speaks to the “pure in heart” (3:1-2) Beautiful!!**</a:t>
            </a:r>
            <a:endParaRPr/>
          </a:p>
          <a:p>
            <a:pPr indent="-316230" lvl="0" marL="457200" rtl="0" algn="l">
              <a:spcBef>
                <a:spcPts val="2000"/>
              </a:spcBef>
              <a:spcAft>
                <a:spcPts val="0"/>
              </a:spcAft>
              <a:buClr>
                <a:schemeClr val="dk1"/>
              </a:buClr>
              <a:buSzPct val="100000"/>
              <a:buNone/>
            </a:pPr>
            <a:r>
              <a:t/>
            </a:r>
            <a:endParaRPr/>
          </a:p>
        </p:txBody>
      </p:sp>
      <p:pic>
        <p:nvPicPr>
          <p:cNvPr descr="Atonement-of-Jesus-Christ-feature.jpg" id="376" name="Google Shape;376;p29"/>
          <p:cNvPicPr preferRelativeResize="0"/>
          <p:nvPr/>
        </p:nvPicPr>
        <p:blipFill rotWithShape="1">
          <a:blip r:embed="rId3">
            <a:alphaModFix/>
          </a:blip>
          <a:srcRect b="0" l="0" r="0" t="0"/>
          <a:stretch/>
        </p:blipFill>
        <p:spPr>
          <a:xfrm>
            <a:off x="4969389" y="1987747"/>
            <a:ext cx="3603111" cy="4032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Doctrine of Christ</a:t>
            </a:r>
            <a:endParaRPr/>
          </a:p>
        </p:txBody>
      </p:sp>
      <p:sp>
        <p:nvSpPr>
          <p:cNvPr id="175" name="Google Shape;175;p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a:t>What is the “Doctrine of Christ?” 2 Ne 31: (2; 9-12)</a:t>
            </a:r>
            <a:endParaRPr/>
          </a:p>
          <a:p>
            <a:pPr indent="-457200" lvl="0" marL="457200" rtl="0" algn="l">
              <a:spcBef>
                <a:spcPts val="2000"/>
              </a:spcBef>
              <a:spcAft>
                <a:spcPts val="0"/>
              </a:spcAft>
              <a:buClr>
                <a:schemeClr val="dk1"/>
              </a:buClr>
              <a:buSzPts val="2400"/>
              <a:buFont typeface="Lustria"/>
              <a:buAutoNum type="arabicPeriod"/>
            </a:pPr>
            <a:r>
              <a:rPr lang="en-US"/>
              <a:t>Faith in the Lord Jesus Christ (13; 19)</a:t>
            </a:r>
            <a:endParaRPr/>
          </a:p>
          <a:p>
            <a:pPr indent="-457200" lvl="0" marL="457200" rtl="0" algn="l">
              <a:spcBef>
                <a:spcPts val="2000"/>
              </a:spcBef>
              <a:spcAft>
                <a:spcPts val="0"/>
              </a:spcAft>
              <a:buClr>
                <a:schemeClr val="dk1"/>
              </a:buClr>
              <a:buSzPts val="2400"/>
              <a:buFont typeface="Lustria"/>
              <a:buAutoNum type="arabicPeriod"/>
            </a:pPr>
            <a:r>
              <a:rPr lang="en-US"/>
              <a:t>Repentance (11; 13)</a:t>
            </a:r>
            <a:endParaRPr/>
          </a:p>
          <a:p>
            <a:pPr indent="-457200" lvl="0" marL="457200" rtl="0" algn="l">
              <a:spcBef>
                <a:spcPts val="2000"/>
              </a:spcBef>
              <a:spcAft>
                <a:spcPts val="0"/>
              </a:spcAft>
              <a:buClr>
                <a:schemeClr val="dk1"/>
              </a:buClr>
              <a:buSzPts val="2400"/>
              <a:buFont typeface="Lustria"/>
              <a:buAutoNum type="arabicPeriod"/>
            </a:pPr>
            <a:r>
              <a:rPr lang="en-US"/>
              <a:t>Baptism (as Jesus Christ was) (11; 13; 5)</a:t>
            </a:r>
            <a:endParaRPr/>
          </a:p>
          <a:p>
            <a:pPr indent="-457200" lvl="0" marL="457200" rtl="0" algn="l">
              <a:spcBef>
                <a:spcPts val="2000"/>
              </a:spcBef>
              <a:spcAft>
                <a:spcPts val="0"/>
              </a:spcAft>
              <a:buClr>
                <a:schemeClr val="dk1"/>
              </a:buClr>
              <a:buSzPts val="2400"/>
              <a:buFont typeface="Lustria"/>
              <a:buAutoNum type="arabicPeriod"/>
            </a:pPr>
            <a:r>
              <a:rPr lang="en-US"/>
              <a:t>Gift of the Holy Ghost (13)</a:t>
            </a:r>
            <a:endParaRPr/>
          </a:p>
          <a:p>
            <a:pPr indent="-457200" lvl="0" marL="457200" rtl="0" algn="l">
              <a:spcBef>
                <a:spcPts val="2000"/>
              </a:spcBef>
              <a:spcAft>
                <a:spcPts val="0"/>
              </a:spcAft>
              <a:buClr>
                <a:schemeClr val="dk1"/>
              </a:buClr>
              <a:buSzPts val="2400"/>
              <a:buFont typeface="Lustria"/>
              <a:buAutoNum type="arabicPeriod"/>
            </a:pPr>
            <a:r>
              <a:rPr lang="en-US"/>
              <a:t>Endure to the End (15-16)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82" name="Google Shape;382;p30"/>
          <p:cNvSpPr txBox="1"/>
          <p:nvPr>
            <p:ph idx="1" type="body"/>
          </p:nvPr>
        </p:nvSpPr>
        <p:spPr>
          <a:xfrm>
            <a:off x="571500" y="1905000"/>
            <a:ext cx="8001000" cy="4377484"/>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Do I understand the Doctrine of Christ? How can I better understand it?</a:t>
            </a:r>
            <a:endParaRPr/>
          </a:p>
          <a:p>
            <a:pPr indent="-457200" lvl="0" marL="457200" rtl="0" algn="l">
              <a:spcBef>
                <a:spcPts val="2000"/>
              </a:spcBef>
              <a:spcAft>
                <a:spcPts val="0"/>
              </a:spcAft>
              <a:buClr>
                <a:schemeClr val="dk1"/>
              </a:buClr>
              <a:buSzPts val="2400"/>
              <a:buChar char="🟇"/>
            </a:pPr>
            <a:r>
              <a:rPr lang="en-US"/>
              <a:t>Am I using it as a model for each day, to become “perfected in Him?” </a:t>
            </a:r>
            <a:endParaRPr/>
          </a:p>
          <a:p>
            <a:pPr indent="-457200" lvl="0" marL="457200" rtl="0" algn="l">
              <a:spcBef>
                <a:spcPts val="2000"/>
              </a:spcBef>
              <a:spcAft>
                <a:spcPts val="0"/>
              </a:spcAft>
              <a:buClr>
                <a:schemeClr val="dk1"/>
              </a:buClr>
              <a:buSzPts val="2400"/>
              <a:buChar char="🟇"/>
            </a:pPr>
            <a:r>
              <a:rPr lang="en-US"/>
              <a:t>Am I “feasting” upon the words of Christ? What can I do to improve?</a:t>
            </a:r>
            <a:endParaRPr/>
          </a:p>
          <a:p>
            <a:pPr indent="-457200" lvl="0" marL="457200" rtl="0" algn="l">
              <a:spcBef>
                <a:spcPts val="2000"/>
              </a:spcBef>
              <a:spcAft>
                <a:spcPts val="0"/>
              </a:spcAft>
              <a:buClr>
                <a:schemeClr val="dk1"/>
              </a:buClr>
              <a:buSzPts val="2400"/>
              <a:buChar char="🟇"/>
            </a:pPr>
            <a:r>
              <a:rPr lang="en-US"/>
              <a:t>What is one thing I may need to do differently to receive the Holy Ghost more fully in my life? Commit to prayerfully seeking this answer.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1"/>
          <p:cNvSpPr txBox="1"/>
          <p:nvPr>
            <p:ph type="title"/>
          </p:nvPr>
        </p:nvSpPr>
        <p:spPr>
          <a:xfrm>
            <a:off x="2882981" y="274638"/>
            <a:ext cx="517113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Next Week</a:t>
            </a:r>
            <a:endParaRPr/>
          </a:p>
        </p:txBody>
      </p:sp>
      <p:sp>
        <p:nvSpPr>
          <p:cNvPr id="388" name="Google Shape;388;p31"/>
          <p:cNvSpPr txBox="1"/>
          <p:nvPr>
            <p:ph idx="1" type="body"/>
          </p:nvPr>
        </p:nvSpPr>
        <p:spPr>
          <a:xfrm>
            <a:off x="2675740" y="1905000"/>
            <a:ext cx="5171136" cy="4114800"/>
          </a:xfrm>
          <a:prstGeom prst="rect">
            <a:avLst/>
          </a:prstGeom>
          <a:noFill/>
          <a:ln>
            <a:noFill/>
          </a:ln>
        </p:spPr>
        <p:txBody>
          <a:bodyPr anchorCtr="0" anchor="t" bIns="45700" lIns="91425" spcFirstLastPara="1" rIns="91425" wrap="square" tIns="45700">
            <a:normAutofit/>
          </a:bodyPr>
          <a:lstStyle/>
          <a:p>
            <a:pPr indent="-457200" lvl="0" marL="457200" rtl="0" algn="ctr">
              <a:spcBef>
                <a:spcPts val="0"/>
              </a:spcBef>
              <a:spcAft>
                <a:spcPts val="0"/>
              </a:spcAft>
              <a:buClr>
                <a:schemeClr val="dk1"/>
              </a:buClr>
              <a:buSzPts val="2400"/>
              <a:buChar char="🟇"/>
            </a:pPr>
            <a:r>
              <a:rPr lang="en-US"/>
              <a:t>Jacob 5-Words of Mormon</a:t>
            </a:r>
            <a:endParaRPr/>
          </a:p>
          <a:p>
            <a:pPr indent="-457200" lvl="0" marL="457200" rtl="0" algn="ctr">
              <a:spcBef>
                <a:spcPts val="2000"/>
              </a:spcBef>
              <a:spcAft>
                <a:spcPts val="0"/>
              </a:spcAft>
              <a:buClr>
                <a:schemeClr val="dk1"/>
              </a:buClr>
              <a:buSzPts val="2400"/>
              <a:buChar char="🟇"/>
            </a:pPr>
            <a:r>
              <a:rPr lang="en-US"/>
              <a:t>SM Lessons 16-17</a:t>
            </a:r>
            <a:endParaRPr/>
          </a:p>
        </p:txBody>
      </p:sp>
      <p:pic>
        <p:nvPicPr>
          <p:cNvPr descr="Institute1.jpg" id="389" name="Google Shape;389;p31"/>
          <p:cNvPicPr preferRelativeResize="0"/>
          <p:nvPr/>
        </p:nvPicPr>
        <p:blipFill rotWithShape="1">
          <a:blip r:embed="rId3">
            <a:alphaModFix/>
          </a:blip>
          <a:srcRect b="0" l="0" r="0" t="0"/>
          <a:stretch/>
        </p:blipFill>
        <p:spPr>
          <a:xfrm>
            <a:off x="0" y="0"/>
            <a:ext cx="2882981"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Jeffrey R. Holland</a:t>
            </a:r>
            <a:endParaRPr/>
          </a:p>
        </p:txBody>
      </p:sp>
      <p:sp>
        <p:nvSpPr>
          <p:cNvPr id="181" name="Google Shape;181;p4"/>
          <p:cNvSpPr txBox="1"/>
          <p:nvPr>
            <p:ph idx="1" type="body"/>
          </p:nvPr>
        </p:nvSpPr>
        <p:spPr>
          <a:xfrm>
            <a:off x="-1" y="1655673"/>
            <a:ext cx="5663573" cy="536403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41176"/>
              <a:buNone/>
            </a:pPr>
            <a:r>
              <a:rPr lang="en-US"/>
              <a:t>“The ‘doctrine of Christ’ as taught by Nephi in his grand, summational discourse focuses on faith in the Lord Jesus Christ, repentance, baptism by immersion, receiving the gift of the Holy Ghost, and enduring to the end. ... As used in the Book of Mormon, ‘the doctrine of Christ’ is simple and direct. It focuses on the first principles of the gospel exclusively, including an expression of encouragement to endure, to persist, to press on. Indeed, it is in the clarity and simplicity of ‘the doctrine of Christ’ that its impact is found... The doctrine of Christ is not complicated. It is profoundly, beautifully, single-mindedly clear and complete” </a:t>
            </a:r>
            <a:r>
              <a:rPr i="1" lang="en-US" sz="1700"/>
              <a:t>(Christ and the New Covenant: The Messianic Message of the Book of Mormon [1997],49–50, 56). </a:t>
            </a:r>
            <a:endParaRPr i="1" sz="1700"/>
          </a:p>
        </p:txBody>
      </p:sp>
      <p:pic>
        <p:nvPicPr>
          <p:cNvPr descr="holland.png" id="182" name="Google Shape;182;p4"/>
          <p:cNvPicPr preferRelativeResize="0"/>
          <p:nvPr/>
        </p:nvPicPr>
        <p:blipFill rotWithShape="1">
          <a:blip r:embed="rId3">
            <a:alphaModFix/>
          </a:blip>
          <a:srcRect b="0" l="0" r="0" t="0"/>
          <a:stretch/>
        </p:blipFill>
        <p:spPr>
          <a:xfrm>
            <a:off x="5663573" y="2698973"/>
            <a:ext cx="3480427" cy="2355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“Endure to the End”</a:t>
            </a:r>
            <a:endParaRPr/>
          </a:p>
        </p:txBody>
      </p:sp>
      <p:sp>
        <p:nvSpPr>
          <p:cNvPr id="188" name="Google Shape;188;p5"/>
          <p:cNvSpPr txBox="1"/>
          <p:nvPr>
            <p:ph idx="1" type="body"/>
          </p:nvPr>
        </p:nvSpPr>
        <p:spPr>
          <a:xfrm>
            <a:off x="4273318" y="1905000"/>
            <a:ext cx="4417167" cy="459192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31:16</a:t>
            </a:r>
            <a:endParaRPr/>
          </a:p>
          <a:p>
            <a:pPr indent="-457200" lvl="1" marL="914400" rtl="0" algn="l">
              <a:spcBef>
                <a:spcPts val="2000"/>
              </a:spcBef>
              <a:spcAft>
                <a:spcPts val="0"/>
              </a:spcAft>
              <a:buSzPts val="2200"/>
              <a:buChar char="🟇"/>
            </a:pPr>
            <a:r>
              <a:rPr lang="en-US"/>
              <a:t>In “following the example of the Son of the living God.</a:t>
            </a:r>
            <a:endParaRPr/>
          </a:p>
          <a:p>
            <a:pPr indent="-457200" lvl="1" marL="914400" rtl="0" algn="l">
              <a:spcBef>
                <a:spcPts val="1000"/>
              </a:spcBef>
              <a:spcAft>
                <a:spcPts val="0"/>
              </a:spcAft>
              <a:buSzPts val="2200"/>
              <a:buChar char="🟇"/>
            </a:pPr>
            <a:r>
              <a:rPr lang="en-US"/>
              <a:t>Is a </a:t>
            </a:r>
            <a:r>
              <a:rPr i="1" lang="en-US"/>
              <a:t>process. </a:t>
            </a:r>
            <a:endParaRPr/>
          </a:p>
          <a:p>
            <a:pPr indent="-457200" lvl="1" marL="914400" rtl="0" algn="l">
              <a:spcBef>
                <a:spcPts val="1000"/>
              </a:spcBef>
              <a:spcAft>
                <a:spcPts val="0"/>
              </a:spcAft>
              <a:buSzPts val="2200"/>
              <a:buChar char="🟇"/>
            </a:pPr>
            <a:r>
              <a:rPr lang="en-US"/>
              <a:t>Is an active process. </a:t>
            </a:r>
            <a:endParaRPr/>
          </a:p>
          <a:p>
            <a:pPr indent="-457200" lvl="1" marL="914400" rtl="0" algn="l">
              <a:spcBef>
                <a:spcPts val="1000"/>
              </a:spcBef>
              <a:spcAft>
                <a:spcPts val="0"/>
              </a:spcAft>
              <a:buSzPts val="2200"/>
              <a:buChar char="🟇"/>
            </a:pPr>
            <a:r>
              <a:rPr lang="en-US"/>
              <a:t>Is a lifelong process.</a:t>
            </a:r>
            <a:endParaRPr/>
          </a:p>
          <a:p>
            <a:pPr indent="-457200" lvl="0" marL="457200" rtl="0" algn="l">
              <a:spcBef>
                <a:spcPts val="1000"/>
              </a:spcBef>
              <a:spcAft>
                <a:spcPts val="0"/>
              </a:spcAft>
              <a:buClr>
                <a:schemeClr val="dk1"/>
              </a:buClr>
              <a:buSzPts val="2400"/>
              <a:buChar char="🟇"/>
            </a:pPr>
            <a:r>
              <a:rPr i="1" lang="en-US"/>
              <a:t>How do we do this? </a:t>
            </a:r>
            <a:endParaRPr/>
          </a:p>
        </p:txBody>
      </p:sp>
      <p:pic>
        <p:nvPicPr>
          <p:cNvPr descr="christresurrected.jpg" id="189" name="Google Shape;189;p5"/>
          <p:cNvPicPr preferRelativeResize="0"/>
          <p:nvPr/>
        </p:nvPicPr>
        <p:blipFill rotWithShape="1">
          <a:blip r:embed="rId3">
            <a:alphaModFix/>
          </a:blip>
          <a:srcRect b="0" l="0" r="0" t="0"/>
          <a:stretch/>
        </p:blipFill>
        <p:spPr>
          <a:xfrm>
            <a:off x="571500" y="1905000"/>
            <a:ext cx="2966381" cy="45919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Neal A. Maxwell </a:t>
            </a:r>
            <a:br>
              <a:rPr lang="en-US"/>
            </a:br>
            <a:r>
              <a:rPr lang="en-US" sz="4400"/>
              <a:t>“Endure it Well”</a:t>
            </a:r>
            <a:endParaRPr sz="4400"/>
          </a:p>
        </p:txBody>
      </p:sp>
      <p:sp>
        <p:nvSpPr>
          <p:cNvPr id="196" name="Google Shape;196;p6"/>
          <p:cNvSpPr txBox="1"/>
          <p:nvPr>
            <p:ph idx="1" type="body"/>
          </p:nvPr>
        </p:nvSpPr>
        <p:spPr>
          <a:xfrm>
            <a:off x="2426306" y="1905000"/>
            <a:ext cx="6168869" cy="4953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lang="en-US"/>
              <a:t>“Patient endurance is to be distinguished from merely being “acted upon.” Endurance is more than pacing up and down within the cell of our circumstance; it is not only acceptance of the things allotted to us, it is to “act for ourselves” by magnifying what is allotted to us. (See </a:t>
            </a:r>
            <a:r>
              <a:rPr lang="en-US" u="sng">
                <a:solidFill>
                  <a:schemeClr val="hlink"/>
                </a:solidFill>
                <a:hlinkClick r:id="rId3"/>
              </a:rPr>
              <a:t>Alma 29:3, 6</a:t>
            </a:r>
            <a:r>
              <a:rPr lang="en-US"/>
              <a:t>.)</a:t>
            </a:r>
            <a:endParaRPr/>
          </a:p>
          <a:p>
            <a:pPr indent="0" lvl="0" marL="0" rtl="0" algn="l">
              <a:spcBef>
                <a:spcPts val="2000"/>
              </a:spcBef>
              <a:spcAft>
                <a:spcPts val="0"/>
              </a:spcAft>
              <a:buClr>
                <a:schemeClr val="dk1"/>
              </a:buClr>
              <a:buSzPct val="100000"/>
              <a:buNone/>
            </a:pPr>
            <a:r>
              <a:rPr lang="en-US"/>
              <a:t>‘If, for instance, we are always taking our temperature to see if we are happy, we will not be. If we are constantly comparing to see if things are fair, we are not only being unrealistic, we are being unfair to ourselves.</a:t>
            </a:r>
            <a:endParaRPr/>
          </a:p>
          <a:p>
            <a:pPr indent="0" lvl="0" marL="0" rtl="0" algn="l">
              <a:spcBef>
                <a:spcPts val="2000"/>
              </a:spcBef>
              <a:spcAft>
                <a:spcPts val="0"/>
              </a:spcAft>
              <a:buClr>
                <a:schemeClr val="dk1"/>
              </a:buClr>
              <a:buSzPct val="100000"/>
              <a:buNone/>
            </a:pPr>
            <a:r>
              <a:rPr lang="en-US"/>
              <a:t>‘Therefore, true enduring represents not merely the passage of time, but the passage of the soul—and not merely from A to B, but sometimes all the way from A to Z. To endure in faith and doeth God’s will. (See </a:t>
            </a:r>
            <a:r>
              <a:rPr lang="en-US" u="sng">
                <a:solidFill>
                  <a:schemeClr val="hlink"/>
                </a:solidFill>
                <a:hlinkClick r:id="rId4"/>
              </a:rPr>
              <a:t>D&amp;C 63:20</a:t>
            </a:r>
            <a:r>
              <a:rPr lang="en-US"/>
              <a:t>; </a:t>
            </a:r>
            <a:r>
              <a:rPr lang="en-US" u="sng">
                <a:solidFill>
                  <a:schemeClr val="hlink"/>
                </a:solidFill>
                <a:hlinkClick r:id="rId5"/>
              </a:rPr>
              <a:t>D&amp;C 101:35</a:t>
            </a:r>
            <a:r>
              <a:rPr lang="en-US"/>
              <a:t>) therefore involves much more than putting up with a circumstance….”</a:t>
            </a:r>
            <a:endParaRPr/>
          </a:p>
        </p:txBody>
      </p:sp>
      <p:pic>
        <p:nvPicPr>
          <p:cNvPr descr="maxwena1.jpg" id="197" name="Google Shape;197;p6"/>
          <p:cNvPicPr preferRelativeResize="0"/>
          <p:nvPr/>
        </p:nvPicPr>
        <p:blipFill rotWithShape="1">
          <a:blip r:embed="rId6">
            <a:alphaModFix/>
          </a:blip>
          <a:srcRect b="0" l="0" r="0" t="0"/>
          <a:stretch/>
        </p:blipFill>
        <p:spPr>
          <a:xfrm>
            <a:off x="373299" y="2355812"/>
            <a:ext cx="1836093" cy="24297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Doctrine of Christ= A Model for Progress</a:t>
            </a:r>
            <a:endParaRPr/>
          </a:p>
        </p:txBody>
      </p:sp>
      <p:grpSp>
        <p:nvGrpSpPr>
          <p:cNvPr id="204" name="Google Shape;204;p7"/>
          <p:cNvGrpSpPr/>
          <p:nvPr/>
        </p:nvGrpSpPr>
        <p:grpSpPr>
          <a:xfrm>
            <a:off x="1405877" y="1876367"/>
            <a:ext cx="6002381" cy="4744982"/>
            <a:chOff x="1191521" y="-28633"/>
            <a:chExt cx="6002381" cy="4744982"/>
          </a:xfrm>
        </p:grpSpPr>
        <p:sp>
          <p:nvSpPr>
            <p:cNvPr id="205" name="Google Shape;205;p7"/>
            <p:cNvSpPr/>
            <p:nvPr/>
          </p:nvSpPr>
          <p:spPr>
            <a:xfrm>
              <a:off x="1850582" y="-28633"/>
              <a:ext cx="4684259" cy="4684259"/>
            </a:xfrm>
            <a:custGeom>
              <a:rect b="b" l="l" r="r" t="t"/>
              <a:pathLst>
                <a:path extrusionOk="0" h="120000" w="120000">
                  <a:moveTo>
                    <a:pt x="79172" y="6940"/>
                  </a:moveTo>
                  <a:lnTo>
                    <a:pt x="79172" y="6940"/>
                  </a:lnTo>
                  <a:cubicBezTo>
                    <a:pt x="103179" y="15614"/>
                    <a:pt x="118370" y="39326"/>
                    <a:pt x="116217" y="64760"/>
                  </a:cubicBezTo>
                  <a:cubicBezTo>
                    <a:pt x="114063" y="90194"/>
                    <a:pt x="95101" y="111014"/>
                    <a:pt x="69978" y="115529"/>
                  </a:cubicBezTo>
                  <a:cubicBezTo>
                    <a:pt x="44855" y="120043"/>
                    <a:pt x="19831" y="107127"/>
                    <a:pt x="8957" y="84034"/>
                  </a:cubicBezTo>
                  <a:cubicBezTo>
                    <a:pt x="-1916" y="60940"/>
                    <a:pt x="4070" y="33423"/>
                    <a:pt x="23554" y="16934"/>
                  </a:cubicBezTo>
                  <a:lnTo>
                    <a:pt x="21505" y="14013"/>
                  </a:lnTo>
                  <a:lnTo>
                    <a:pt x="29506" y="16539"/>
                  </a:lnTo>
                  <a:lnTo>
                    <a:pt x="29441" y="25324"/>
                  </a:lnTo>
                  <a:lnTo>
                    <a:pt x="27393" y="22405"/>
                  </a:lnTo>
                  <a:cubicBezTo>
                    <a:pt x="10427" y="37121"/>
                    <a:pt x="5419" y="61377"/>
                    <a:pt x="15171" y="81609"/>
                  </a:cubicBezTo>
                  <a:cubicBezTo>
                    <a:pt x="24923" y="101840"/>
                    <a:pt x="47018" y="113033"/>
                    <a:pt x="69099" y="108926"/>
                  </a:cubicBezTo>
                  <a:cubicBezTo>
                    <a:pt x="91179" y="104820"/>
                    <a:pt x="107773" y="86433"/>
                    <a:pt x="109600" y="64048"/>
                  </a:cubicBezTo>
                  <a:cubicBezTo>
                    <a:pt x="111427" y="41663"/>
                    <a:pt x="98034" y="20829"/>
                    <a:pt x="76912" y="13196"/>
                  </a:cubicBezTo>
                  <a:close/>
                </a:path>
              </a:pathLst>
            </a:custGeom>
            <a:blipFill rotWithShape="1">
              <a:blip r:embed="rId3">
                <a:alphaModFix/>
              </a:blip>
              <a:tile algn="tl" flip="none" tx="0" sx="50000" ty="0" sy="5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3091306" y="1339"/>
              <a:ext cx="2202811" cy="1101405"/>
            </a:xfrm>
            <a:prstGeom prst="roundRect">
              <a:avLst>
                <a:gd fmla="val 16667" name="adj"/>
              </a:avLst>
            </a:prstGeom>
            <a:blipFill rotWithShape="1">
              <a:blip r:embed="rId4">
                <a:alphaModFix/>
              </a:blip>
              <a:tile algn="tl" flip="none" tx="0" sx="50000" ty="0" sy="50000"/>
            </a:blip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txBox="1"/>
            <p:nvPr/>
          </p:nvSpPr>
          <p:spPr>
            <a:xfrm>
              <a:off x="3145072" y="55105"/>
              <a:ext cx="2095279" cy="993873"/>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0" i="0" lang="en-US" sz="2900" u="none" cap="none" strike="noStrike">
                  <a:solidFill>
                    <a:schemeClr val="lt1"/>
                  </a:solidFill>
                  <a:latin typeface="Lustria"/>
                  <a:ea typeface="Lustria"/>
                  <a:cs typeface="Lustria"/>
                  <a:sym typeface="Lustria"/>
                </a:rPr>
                <a:t>Faith</a:t>
              </a:r>
              <a:endParaRPr b="0" i="0" sz="2900" u="none" cap="none" strike="noStrike">
                <a:solidFill>
                  <a:schemeClr val="lt1"/>
                </a:solidFill>
                <a:latin typeface="Lustria"/>
                <a:ea typeface="Lustria"/>
                <a:cs typeface="Lustria"/>
                <a:sym typeface="Lustria"/>
              </a:endParaRPr>
            </a:p>
          </p:txBody>
        </p:sp>
        <p:sp>
          <p:nvSpPr>
            <p:cNvPr id="208" name="Google Shape;208;p7"/>
            <p:cNvSpPr/>
            <p:nvPr/>
          </p:nvSpPr>
          <p:spPr>
            <a:xfrm>
              <a:off x="4991091" y="1381613"/>
              <a:ext cx="2202811" cy="1101405"/>
            </a:xfrm>
            <a:prstGeom prst="roundRect">
              <a:avLst>
                <a:gd fmla="val 16667" name="adj"/>
              </a:avLst>
            </a:prstGeom>
            <a:blipFill rotWithShape="1">
              <a:blip r:embed="rId4">
                <a:alphaModFix/>
              </a:blip>
              <a:tile algn="tl" flip="none" tx="0" sx="50000" ty="0" sy="50000"/>
            </a:blip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5044857" y="1435379"/>
              <a:ext cx="2095279" cy="993873"/>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0" i="0" lang="en-US" sz="2900" u="none" cap="none" strike="noStrike">
                  <a:solidFill>
                    <a:schemeClr val="lt1"/>
                  </a:solidFill>
                  <a:latin typeface="Lustria"/>
                  <a:ea typeface="Lustria"/>
                  <a:cs typeface="Lustria"/>
                  <a:sym typeface="Lustria"/>
                </a:rPr>
                <a:t>Repentance</a:t>
              </a:r>
              <a:endParaRPr b="0" i="0" sz="2900" u="none" cap="none" strike="noStrike">
                <a:solidFill>
                  <a:schemeClr val="lt1"/>
                </a:solidFill>
                <a:latin typeface="Lustria"/>
                <a:ea typeface="Lustria"/>
                <a:cs typeface="Lustria"/>
                <a:sym typeface="Lustria"/>
              </a:endParaRPr>
            </a:p>
          </p:txBody>
        </p:sp>
        <p:sp>
          <p:nvSpPr>
            <p:cNvPr id="210" name="Google Shape;210;p7"/>
            <p:cNvSpPr/>
            <p:nvPr/>
          </p:nvSpPr>
          <p:spPr>
            <a:xfrm>
              <a:off x="4265438" y="3614944"/>
              <a:ext cx="2202811" cy="1101405"/>
            </a:xfrm>
            <a:prstGeom prst="roundRect">
              <a:avLst>
                <a:gd fmla="val 16667" name="adj"/>
              </a:avLst>
            </a:prstGeom>
            <a:blipFill rotWithShape="1">
              <a:blip r:embed="rId4">
                <a:alphaModFix/>
              </a:blip>
              <a:tile algn="tl" flip="none" tx="0" sx="50000" ty="0" sy="50000"/>
            </a:blip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txBox="1"/>
            <p:nvPr/>
          </p:nvSpPr>
          <p:spPr>
            <a:xfrm>
              <a:off x="4319204" y="3668710"/>
              <a:ext cx="2095279" cy="993873"/>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0" i="0" lang="en-US" sz="2900" u="none" cap="none" strike="noStrike">
                  <a:solidFill>
                    <a:schemeClr val="lt1"/>
                  </a:solidFill>
                  <a:latin typeface="Lustria"/>
                  <a:ea typeface="Lustria"/>
                  <a:cs typeface="Lustria"/>
                  <a:sym typeface="Lustria"/>
                </a:rPr>
                <a:t>Baptism</a:t>
              </a:r>
              <a:endParaRPr b="0" i="0" sz="2900" u="none" cap="none" strike="noStrike">
                <a:solidFill>
                  <a:schemeClr val="lt1"/>
                </a:solidFill>
                <a:latin typeface="Lustria"/>
                <a:ea typeface="Lustria"/>
                <a:cs typeface="Lustria"/>
                <a:sym typeface="Lustria"/>
              </a:endParaRPr>
            </a:p>
          </p:txBody>
        </p:sp>
        <p:sp>
          <p:nvSpPr>
            <p:cNvPr id="212" name="Google Shape;212;p7"/>
            <p:cNvSpPr/>
            <p:nvPr/>
          </p:nvSpPr>
          <p:spPr>
            <a:xfrm>
              <a:off x="1917174" y="3614944"/>
              <a:ext cx="2202811" cy="1101405"/>
            </a:xfrm>
            <a:prstGeom prst="roundRect">
              <a:avLst>
                <a:gd fmla="val 16667" name="adj"/>
              </a:avLst>
            </a:prstGeom>
            <a:blipFill rotWithShape="1">
              <a:blip r:embed="rId4">
                <a:alphaModFix/>
              </a:blip>
              <a:tile algn="tl" flip="none" tx="0" sx="50000" ty="0" sy="50000"/>
            </a:blip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txBox="1"/>
            <p:nvPr/>
          </p:nvSpPr>
          <p:spPr>
            <a:xfrm>
              <a:off x="1970940" y="3668710"/>
              <a:ext cx="2095279" cy="993873"/>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0" i="0" lang="en-US" sz="2900" u="none" cap="none" strike="noStrike">
                  <a:solidFill>
                    <a:schemeClr val="lt1"/>
                  </a:solidFill>
                  <a:latin typeface="Lustria"/>
                  <a:ea typeface="Lustria"/>
                  <a:cs typeface="Lustria"/>
                  <a:sym typeface="Lustria"/>
                </a:rPr>
                <a:t>Holy Ghost</a:t>
              </a:r>
              <a:endParaRPr b="0" i="0" sz="2900" u="none" cap="none" strike="noStrike">
                <a:solidFill>
                  <a:schemeClr val="lt1"/>
                </a:solidFill>
                <a:latin typeface="Lustria"/>
                <a:ea typeface="Lustria"/>
                <a:cs typeface="Lustria"/>
                <a:sym typeface="Lustria"/>
              </a:endParaRPr>
            </a:p>
          </p:txBody>
        </p:sp>
        <p:sp>
          <p:nvSpPr>
            <p:cNvPr id="214" name="Google Shape;214;p7"/>
            <p:cNvSpPr/>
            <p:nvPr/>
          </p:nvSpPr>
          <p:spPr>
            <a:xfrm>
              <a:off x="1191521" y="1381613"/>
              <a:ext cx="2202811" cy="1101405"/>
            </a:xfrm>
            <a:prstGeom prst="roundRect">
              <a:avLst>
                <a:gd fmla="val 16667" name="adj"/>
              </a:avLst>
            </a:prstGeom>
            <a:blipFill rotWithShape="1">
              <a:blip r:embed="rId4">
                <a:alphaModFix/>
              </a:blip>
              <a:tile algn="tl" flip="none" tx="0" sx="50000" ty="0" sy="50000"/>
            </a:blip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1245287" y="1435379"/>
              <a:ext cx="2095279" cy="993873"/>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0" i="0" lang="en-US" sz="2900" u="none" cap="none" strike="noStrike">
                  <a:solidFill>
                    <a:schemeClr val="lt1"/>
                  </a:solidFill>
                  <a:latin typeface="Lustria"/>
                  <a:ea typeface="Lustria"/>
                  <a:cs typeface="Lustria"/>
                  <a:sym typeface="Lustria"/>
                </a:rPr>
                <a:t>Endure</a:t>
              </a:r>
              <a:endParaRPr b="0" i="0" sz="2900" u="none" cap="none" strike="noStrike">
                <a:solidFill>
                  <a:schemeClr val="lt1"/>
                </a:solidFill>
                <a:latin typeface="Lustria"/>
                <a:ea typeface="Lustria"/>
                <a:cs typeface="Lustria"/>
                <a:sym typeface="Lustri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 “Press Forward w/a </a:t>
            </a:r>
            <a:r>
              <a:rPr lang="en-US"/>
              <a:t>Steadfastness</a:t>
            </a:r>
            <a:r>
              <a:rPr lang="en-US"/>
              <a:t> in Christ”</a:t>
            </a:r>
            <a:endParaRPr/>
          </a:p>
        </p:txBody>
      </p:sp>
      <p:sp>
        <p:nvSpPr>
          <p:cNvPr id="222" name="Google Shape;222;p8"/>
          <p:cNvSpPr txBox="1"/>
          <p:nvPr>
            <p:ph idx="1" type="body"/>
          </p:nvPr>
        </p:nvSpPr>
        <p:spPr>
          <a:xfrm>
            <a:off x="571500" y="1905000"/>
            <a:ext cx="8001000" cy="4953000"/>
          </a:xfrm>
          <a:prstGeom prst="rect">
            <a:avLst/>
          </a:prstGeom>
          <a:noFill/>
          <a:ln>
            <a:noFill/>
          </a:ln>
        </p:spPr>
        <p:txBody>
          <a:bodyPr anchorCtr="0" anchor="t" bIns="45700" lIns="91425" spcFirstLastPara="1" rIns="91425" wrap="square" tIns="45700">
            <a:normAutofit fontScale="92500"/>
          </a:bodyPr>
          <a:lstStyle/>
          <a:p>
            <a:pPr indent="-457200" lvl="0" marL="457200" rtl="0" algn="l">
              <a:spcBef>
                <a:spcPts val="0"/>
              </a:spcBef>
              <a:spcAft>
                <a:spcPts val="0"/>
              </a:spcAft>
              <a:buClr>
                <a:schemeClr val="dk1"/>
              </a:buClr>
              <a:buSzPct val="100000"/>
              <a:buChar char="🟇"/>
            </a:pPr>
            <a:r>
              <a:rPr lang="en-US"/>
              <a:t>2 Nephi 19, 20, 21</a:t>
            </a:r>
            <a:endParaRPr/>
          </a:p>
          <a:p>
            <a:pPr indent="-457200" lvl="0" marL="457200" rtl="0" algn="l">
              <a:spcBef>
                <a:spcPts val="2000"/>
              </a:spcBef>
              <a:spcAft>
                <a:spcPts val="0"/>
              </a:spcAft>
              <a:buClr>
                <a:schemeClr val="dk1"/>
              </a:buClr>
              <a:buSzPct val="100000"/>
              <a:buChar char="🟇"/>
            </a:pPr>
            <a:r>
              <a:rPr lang="en-US"/>
              <a:t>What does it mean to “press forward?” What does “steadfastness” mean? (20)</a:t>
            </a:r>
            <a:endParaRPr/>
          </a:p>
          <a:p>
            <a:pPr indent="-457200" lvl="0" marL="457200" rtl="0" algn="l">
              <a:spcBef>
                <a:spcPts val="2000"/>
              </a:spcBef>
              <a:spcAft>
                <a:spcPts val="0"/>
              </a:spcAft>
              <a:buClr>
                <a:schemeClr val="dk1"/>
              </a:buClr>
              <a:buSzPct val="100000"/>
              <a:buChar char="🟇"/>
            </a:pPr>
            <a:r>
              <a:rPr lang="en-US"/>
              <a:t>What do we need to do this? (20)</a:t>
            </a:r>
            <a:endParaRPr/>
          </a:p>
          <a:p>
            <a:pPr indent="-457200" lvl="1" marL="914400" rtl="0" algn="l">
              <a:spcBef>
                <a:spcPts val="2000"/>
              </a:spcBef>
              <a:spcAft>
                <a:spcPts val="0"/>
              </a:spcAft>
              <a:buSzPct val="100000"/>
              <a:buChar char="🟇"/>
            </a:pPr>
            <a:r>
              <a:rPr lang="en-US"/>
              <a:t>“A perfect brightness of hope”</a:t>
            </a:r>
            <a:endParaRPr/>
          </a:p>
          <a:p>
            <a:pPr indent="-457200" lvl="1" marL="914400" rtl="0" algn="l">
              <a:spcBef>
                <a:spcPts val="1000"/>
              </a:spcBef>
              <a:spcAft>
                <a:spcPts val="0"/>
              </a:spcAft>
              <a:buSzPct val="100000"/>
              <a:buChar char="🟇"/>
            </a:pPr>
            <a:r>
              <a:rPr lang="en-US"/>
              <a:t>“Love of God and all men”</a:t>
            </a:r>
            <a:endParaRPr/>
          </a:p>
          <a:p>
            <a:pPr indent="-457200" lvl="0" marL="457200" rtl="0" algn="l">
              <a:spcBef>
                <a:spcPts val="1000"/>
              </a:spcBef>
              <a:spcAft>
                <a:spcPts val="0"/>
              </a:spcAft>
              <a:buClr>
                <a:schemeClr val="dk1"/>
              </a:buClr>
              <a:buSzPct val="100000"/>
              <a:buChar char="🟇"/>
            </a:pPr>
            <a:r>
              <a:rPr lang="en-US"/>
              <a:t>How can we “press forward with a steadfastness in Christ?”</a:t>
            </a:r>
            <a:endParaRPr/>
          </a:p>
          <a:p>
            <a:pPr indent="-457200" lvl="1" marL="914400" rtl="0" algn="l">
              <a:spcBef>
                <a:spcPts val="2000"/>
              </a:spcBef>
              <a:spcAft>
                <a:spcPts val="0"/>
              </a:spcAft>
              <a:buSzPct val="100000"/>
              <a:buChar char="🟇"/>
            </a:pPr>
            <a:r>
              <a:rPr lang="en-US"/>
              <a:t>“Feast upon the word of Christ”</a:t>
            </a:r>
            <a:endParaRPr/>
          </a:p>
          <a:p>
            <a:pPr indent="-457200" lvl="1" marL="914400" rtl="0" algn="l">
              <a:spcBef>
                <a:spcPts val="1000"/>
              </a:spcBef>
              <a:spcAft>
                <a:spcPts val="0"/>
              </a:spcAft>
              <a:buSzPct val="100000"/>
              <a:buChar char="🟇"/>
            </a:pPr>
            <a:r>
              <a:rPr lang="en-US"/>
              <a:t>Endure to the End</a:t>
            </a:r>
            <a:endParaRPr/>
          </a:p>
          <a:p>
            <a:pPr indent="-457200" lvl="1" marL="914400" rtl="0" algn="l">
              <a:spcBef>
                <a:spcPts val="1000"/>
              </a:spcBef>
              <a:spcAft>
                <a:spcPts val="0"/>
              </a:spcAft>
              <a:buSzPct val="100000"/>
              <a:buChar char="🟇"/>
            </a:pPr>
            <a:r>
              <a:rPr lang="en-US"/>
              <a:t>Follow “the plan!”</a:t>
            </a:r>
            <a:endParaRPr/>
          </a:p>
          <a:p>
            <a:pPr indent="-316230" lvl="0" marL="457200" rtl="0" algn="l">
              <a:spcBef>
                <a:spcPts val="1000"/>
              </a:spcBef>
              <a:spcAft>
                <a:spcPts val="0"/>
              </a:spcAft>
              <a:buClr>
                <a:schemeClr val="dk1"/>
              </a:buClr>
              <a:buSzPct val="100000"/>
              <a:buNone/>
            </a:pPr>
            <a:r>
              <a:t/>
            </a:r>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2) “Feast Upon the Words of Christ”</a:t>
            </a:r>
            <a:endParaRPr/>
          </a:p>
        </p:txBody>
      </p:sp>
      <p:sp>
        <p:nvSpPr>
          <p:cNvPr id="228" name="Google Shape;228;p9"/>
          <p:cNvSpPr txBox="1"/>
          <p:nvPr>
            <p:ph idx="1" type="body"/>
          </p:nvPr>
        </p:nvSpPr>
        <p:spPr>
          <a:xfrm>
            <a:off x="5260776" y="1905000"/>
            <a:ext cx="3311723" cy="49530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2 Nephi 32:2-3</a:t>
            </a:r>
            <a:endParaRPr/>
          </a:p>
          <a:p>
            <a:pPr indent="-457200" lvl="0" marL="457200" rtl="0" algn="l">
              <a:spcBef>
                <a:spcPts val="2000"/>
              </a:spcBef>
              <a:spcAft>
                <a:spcPts val="0"/>
              </a:spcAft>
              <a:buClr>
                <a:schemeClr val="dk1"/>
              </a:buClr>
              <a:buSzPts val="2400"/>
              <a:buChar char="🟇"/>
            </a:pPr>
            <a:r>
              <a:rPr lang="en-US"/>
              <a:t>In what ways does feasting on the words of Jesus Christ help us have a “perfect brightness of hope, and a love of God and of all men”? </a:t>
            </a:r>
            <a:endParaRPr/>
          </a:p>
          <a:p>
            <a:pPr indent="-457200" lvl="0" marL="457200" rtl="0" algn="l">
              <a:spcBef>
                <a:spcPts val="2000"/>
              </a:spcBef>
              <a:spcAft>
                <a:spcPts val="0"/>
              </a:spcAft>
              <a:buClr>
                <a:schemeClr val="dk1"/>
              </a:buClr>
              <a:buSzPts val="2400"/>
              <a:buChar char="🟇"/>
            </a:pPr>
            <a:r>
              <a:rPr lang="en-US"/>
              <a:t>How can our love of the scriptures help us endure to the end?</a:t>
            </a:r>
            <a:endParaRPr/>
          </a:p>
        </p:txBody>
      </p:sp>
      <p:pic>
        <p:nvPicPr>
          <p:cNvPr descr="christ_red.jpg" id="229" name="Google Shape;229;p9"/>
          <p:cNvPicPr preferRelativeResize="0"/>
          <p:nvPr/>
        </p:nvPicPr>
        <p:blipFill rotWithShape="1">
          <a:blip r:embed="rId3">
            <a:alphaModFix/>
          </a:blip>
          <a:srcRect b="0" l="0" r="0" t="0"/>
          <a:stretch/>
        </p:blipFill>
        <p:spPr>
          <a:xfrm>
            <a:off x="190618" y="1787842"/>
            <a:ext cx="5070158" cy="50701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