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Pacifico"/>
      <p:regular r:id="rId26"/>
    </p:embeddedFont>
    <p:embeddedFont>
      <p:font typeface="Lustri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h3g6wU9HQBKI1iA4PIuY1w+2+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cifico-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Lustri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2-ne/25.1?lang=eng%23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Nephi is known for </a:t>
            </a:r>
            <a:r>
              <a:rPr lang="en-US"/>
              <a:t>its</a:t>
            </a:r>
            <a:r>
              <a:rPr lang="en-US"/>
              <a:t> difficulty. Many never get past these chapters, but we will see today how great the words of Nephi, Jacob, and Isaiah are, what they have to offer each of us, and why they are placed at the front of this incredible book. My prayer is that, through studying Isaiah today, you will strengthen your testimony of the Book of Mormon, of God’s great plan of happiness and love for each soul throughout time, and of the love and mission of the Savior, Jesus Christ.</a:t>
            </a:r>
            <a:endParaRPr/>
          </a:p>
        </p:txBody>
      </p:sp>
      <p:sp>
        <p:nvSpPr>
          <p:cNvPr id="158" name="Google Shape;1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 19:10= Having a testimony of Christ</a:t>
            </a:r>
            <a:endParaRPr/>
          </a:p>
        </p:txBody>
      </p:sp>
      <p:sp>
        <p:nvSpPr>
          <p:cNvPr id="222" name="Google Shape;22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“House of Jacob”- House of Israel (all, in his day and ours)</a:t>
            </a:r>
            <a:endParaRPr/>
          </a:p>
          <a:p>
            <a:pPr indent="0" lvl="0" marL="0" rtl="0" algn="l">
              <a:spcBef>
                <a:spcPts val="0"/>
              </a:spcBef>
              <a:spcAft>
                <a:spcPts val="0"/>
              </a:spcAft>
              <a:buNone/>
            </a:pPr>
            <a:r>
              <a:rPr lang="en-US"/>
              <a:t>“Daughters of Zion”= Members of the Church who become prideful and worldly</a:t>
            </a:r>
            <a:endParaRPr/>
          </a:p>
          <a:p>
            <a:pPr indent="0" lvl="0" marL="0" rtl="0" algn="l">
              <a:spcBef>
                <a:spcPts val="0"/>
              </a:spcBef>
              <a:spcAft>
                <a:spcPts val="0"/>
              </a:spcAft>
              <a:buNone/>
            </a:pPr>
            <a:r>
              <a:rPr lang="en-US"/>
              <a:t>“Them that are escaped”=members of house of Israel who accept Christ and through His Atonement and their own righteousness, will escape the judgments that come upon the wicked (Righteous members of House of Israel in millennial day)</a:t>
            </a:r>
            <a:endParaRPr/>
          </a:p>
          <a:p>
            <a:pPr indent="0" lvl="0" marL="0" rtl="0" algn="l">
              <a:spcBef>
                <a:spcPts val="0"/>
              </a:spcBef>
              <a:spcAft>
                <a:spcPts val="0"/>
              </a:spcAft>
              <a:buNone/>
            </a:pPr>
            <a:r>
              <a:rPr lang="en-US"/>
              <a:t>2 Ne 14:1= not about plural marriage, but about war described in 13:25)</a:t>
            </a:r>
            <a:endParaRPr/>
          </a:p>
        </p:txBody>
      </p:sp>
      <p:sp>
        <p:nvSpPr>
          <p:cNvPr id="243" name="Google Shape;24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Pres. Gordon B. Hinckley: “I believe and testify that it is the mission of this Church to stand as an ensign to the nations and a light to the world. We have had placed upon us a great, all-encompassing mandate from which we cannot shrink nor turn aside. We accept that mandate and are determined to fulfill it, and with the help of God we shall do it” (in Conference Report, Oct. 2003, 86; or Ensign, Nov. 2003, 82–83).</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 not shrink: Elder Maxwell “It’s more important to not shrink than to survive” Elder Bednar-Talk to Young Adults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50" name="Google Shape;25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1)Read chapter headings to get a feel for all Isaiah taught (Elder Bruce R. McConkie wrote the chapter headings in the BOM)</a:t>
            </a:r>
            <a:endParaRPr/>
          </a:p>
          <a:p>
            <a:pPr indent="0" lvl="0" marL="0" rtl="0" algn="l">
              <a:spcBef>
                <a:spcPts val="0"/>
              </a:spcBef>
              <a:spcAft>
                <a:spcPts val="0"/>
              </a:spcAft>
              <a:buNone/>
            </a:pPr>
            <a:r>
              <a:rPr lang="en-US"/>
              <a:t>2) Other names for Him—”5 titles” </a:t>
            </a:r>
            <a:endParaRPr/>
          </a:p>
          <a:p>
            <a:pPr indent="0" lvl="0" marL="0" rtl="0" algn="l">
              <a:spcBef>
                <a:spcPts val="0"/>
              </a:spcBef>
              <a:spcAft>
                <a:spcPts val="0"/>
              </a:spcAft>
              <a:buNone/>
            </a:pPr>
            <a:r>
              <a:rPr lang="en-US"/>
              <a:t>Read Elder Holland: p. 86, SM</a:t>
            </a:r>
            <a:endParaRPr/>
          </a:p>
          <a:p>
            <a:pPr indent="0" lvl="0" marL="0" rtl="0" algn="l">
              <a:spcBef>
                <a:spcPts val="0"/>
              </a:spcBef>
              <a:spcAft>
                <a:spcPts val="0"/>
              </a:spcAft>
              <a:buNone/>
            </a:pPr>
            <a:r>
              <a:t/>
            </a:r>
            <a:endParaRPr/>
          </a:p>
        </p:txBody>
      </p:sp>
      <p:sp>
        <p:nvSpPr>
          <p:cNvPr id="257" name="Google Shape;25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Imagine living at the time of the American Revolution, which began In 1619, almost exactly 400 years ago. How would you describe today’s world? It’s culture? Politics? Religion? Technology? Values? Would you have the words to describe it?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165" name="Google Shape;1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Now, imagine 2800 years from now. If the world were still standing, what might it look like? It’s culture, technology, religion, values? How might you describe something so foreign to you?</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Isaiah lived over 2800 years ago, yet he saw and prophesied about our day—the last days. Imagine trying to describe today’s world, 2800 years ago! This is one reason Isaiah is so challenging to understand. He also wrote with great symbolism and poetry, which can be difficult for our modern-day minds to interpret.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From Book of Mormon Reference Companion, p.343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More on Isaiah’s 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Explain that in Isaiah’s day, the house of Israel was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divided into two kingdoms. The tribes of Judah and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Benjamin, headquartered in the city of Jerusalem,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formed a kingdom that was known as Judah. Isaiah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was part of that kingdom. The other ten tribes formed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 kingdom to the north, headquartered in the city of</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Shechem, which was in Samaria. They became known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 the kingdom of Israel. They were also known as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Ephraim, which was the dominant group among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them. At the same time, the kingdom of Assyria was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increasing in power. (See Bible Dictionary, pages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637–39 for a chart showing some of the history of the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kingdoms of Judah and Israel.)</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Explain that after more than 200 years of wickedness, the ten tribes in the kingdom of Israel were conquered by the Assyrians, who took many of the people captive into Assyria. Those ten tribes became known as the lost ten tribes. The Assyrians also suffered consequences of their wickedness. Although they were a mighty people, they were never able to build a stable government, and they were eventually conquered by the Medes and Babylonians.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9" name="Google Shape;17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Most quoted-- BOM (~35% of OT writings quoted by Nephite prophets); Most quoted by Jesus Christ in NT, also quoted by Savior to the Nephites (3 Ne 23:1)</a:t>
            </a:r>
            <a:endParaRPr/>
          </a:p>
          <a:p>
            <a:pPr indent="0" lvl="0" marL="0" marR="0" rtl="0" algn="l">
              <a:lnSpc>
                <a:spcPct val="100000"/>
              </a:lnSpc>
              <a:spcBef>
                <a:spcPts val="0"/>
              </a:spcBef>
              <a:spcAft>
                <a:spcPts val="0"/>
              </a:spcAft>
              <a:buClr>
                <a:schemeClr val="dk1"/>
              </a:buClr>
              <a:buSzPts val="1200"/>
              <a:buFont typeface="Calibri"/>
              <a:buNone/>
            </a:pPr>
            <a:r>
              <a:rPr lang="en-US"/>
              <a:t>Time of unrest-- Two warring kingdoms-Israel, north; Judah, south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Legend has it that Hezekiah was Isaiah’s son-in-law (BOM RC, 340)</a:t>
            </a:r>
            <a:endParaRPr/>
          </a:p>
        </p:txBody>
      </p:sp>
      <p:sp>
        <p:nvSpPr>
          <p:cNvPr id="192" name="Google Shape;19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 fact, of the 143 pages in the small plates, these three prophets wrote 135 of them!</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D&amp;C 17 section intro- Connects the three witnesses</a:t>
            </a:r>
            <a:r>
              <a:rPr i="1" lang="en-US"/>
              <a:t> in </a:t>
            </a:r>
            <a:r>
              <a:rPr lang="en-US"/>
              <a:t>the Book of Mormon to the 3 witnesses </a:t>
            </a:r>
            <a:r>
              <a:rPr i="1" lang="en-US"/>
              <a:t>of</a:t>
            </a:r>
            <a:r>
              <a:rPr lang="en-US"/>
              <a:t> the BOM, Martin Harris, Oliver Cowdery, and David Whitmer.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Elder </a:t>
            </a:r>
            <a:r>
              <a:rPr lang="en-US"/>
              <a:t>Jeffrey</a:t>
            </a:r>
            <a:r>
              <a:rPr lang="en-US" sz="1200">
                <a:solidFill>
                  <a:schemeClr val="dk1"/>
                </a:solidFill>
                <a:latin typeface="Calibri"/>
                <a:ea typeface="Calibri"/>
                <a:cs typeface="Calibri"/>
                <a:sym typeface="Calibri"/>
              </a:rPr>
              <a:t> R. Holland: “The Lord’s manner of teaching and affirming, especially when it involves a covenant, has always provided more than one testimony. His admonition has always been that ‘in the mouth of two or three witnesses shall every word be established.’ Indeed, when the Book of Mormon was to come forth through the inspired hand of the Prophet Joseph Smith, it was prophesied that ‘three shall . . . be shown [the plates] by the power of God. . . . And in the mouth of three witnesses shall these things be established. . . . “Those three witnesses were to be Oliver Cowdery, David Whitmer, and Martin Harris. . . . “In keeping with this same covenantal principle, it is interesting to note that there were three earlier witnesses—special witnesses—not only of the divine origins of the Book of Mormon but also of Divinity himself. These early witnesses were Nephi, Jacob, and Isaiah, and it is not by coincidence that their testimonies appear so conspicuously at the beginning of this ancient record. . . . “. . . These three doctrinal and visionary voices make clear at the very outset of the Book of Mormon why it is ‘another testament of Jesus Christ.’ . . . “One could argue convincingly that the primary purpose for recording, preserving, and then translating the small plates of Nephi was to bring forth to the dispensation of the fullness of times the testimony of these three witnesses… By the time one has read Nephi, Jacob, and Isaiah in these first pages, a strong foundation has been laid for what Nephi called ‘the doctrine of Christ’” (Christ and the New Covenant, [1997] 33-35)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0" name="Google Shape;20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One way to comprehend Isaiah more completely is to read his words as a whole. In fact, I suggest reading the chapter headings or listening to these chapters on audio. Doing so, for me, has helped me see the bigger picture—that Isaiah is testifying of Jesus Christ, and that in these chapters he speaks of three main times: 1) his day and people, 2) the Nephites/Lamanites’ day and people, and 3) our day and people.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Elder Dallin H. Oaks: “The book of Isaiah contains numerous prophecies that seem to have multiple fulfillments. One seems to involve the people of Isaiah’s day or the circumstances of the next generation. Another meaning, often symbolic, seems to refer to events in the meridian of time. . . . Still another meaning or fulfillment of the same prophecy seems to relate to the events attending the Second Coming of the Savior. The fact that many of these prophecies can have multiple meanings underscores the importance of our seeking revelation from the Holy Ghost to help us interpret them” (“Scripture Reading and Revelation,” Ensign, Jan. 1995, 8).</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Furthermore, Isaiah taught the following: “Through a series of remarkable revelations, Isaiah learned about the Savior’s birth and Second Coming, the conditions on the earth in the last days, the peace and joy that will come in the Millennium, and the ultimate failure of the adversary. These revelations, written according to ‘the manner of prophesying among the Jews’ (</a:t>
            </a:r>
            <a:r>
              <a:rPr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2 Nephi 25:1</a:t>
            </a:r>
            <a:r>
              <a:rPr lang="en-US" sz="1200">
                <a:solidFill>
                  <a:schemeClr val="dk1"/>
                </a:solidFill>
                <a:latin typeface="Calibri"/>
                <a:ea typeface="Calibri"/>
                <a:cs typeface="Calibri"/>
                <a:sym typeface="Calibri"/>
              </a:rPr>
              <a:t>), also told of coming events in Isaiah’s day. Although the revelations help us understand conditions in Isaiah’s day, [we can also] focus on their latter-day significance. We can read them with full confidence that they contain messages for us in the last days—messages of warning, peace, and hope.”</a:t>
            </a:r>
            <a:r>
              <a:rPr i="1" lang="en-US" sz="1200">
                <a:solidFill>
                  <a:schemeClr val="dk1"/>
                </a:solidFill>
                <a:latin typeface="Calibri"/>
                <a:ea typeface="Calibri"/>
                <a:cs typeface="Calibri"/>
                <a:sym typeface="Calibri"/>
              </a:rPr>
              <a:t> (BOM Teacher’s Manual)</a:t>
            </a:r>
            <a:endParaRPr/>
          </a:p>
          <a:p>
            <a:pPr indent="0" lvl="0" marL="0" marR="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Typifying: “represent, reminder, emblem, instruct”</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8" name="Google Shape;20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See BOM Reference, p. 25</a:t>
            </a:r>
            <a:endParaRPr/>
          </a:p>
          <a:p>
            <a:pPr indent="0" lvl="0" marL="0" rtl="0" algn="l">
              <a:spcBef>
                <a:spcPts val="0"/>
              </a:spcBef>
              <a:spcAft>
                <a:spcPts val="0"/>
              </a:spcAft>
              <a:buNone/>
            </a:pPr>
            <a:r>
              <a:t/>
            </a:r>
            <a:endParaRPr/>
          </a:p>
        </p:txBody>
      </p:sp>
      <p:sp>
        <p:nvSpPr>
          <p:cNvPr id="215" name="Google Shape;21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2"/>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2"/>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1"/>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1"/>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1"/>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1"/>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1"/>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2"/>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2"/>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2"/>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2"/>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33"/>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33"/>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33"/>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3"/>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33"/>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33"/>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33"/>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33"/>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3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34"/>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34"/>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34"/>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34"/>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34"/>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35"/>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35"/>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35"/>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35"/>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35"/>
          <p:cNvSpPr/>
          <p:nvPr>
            <p:ph idx="2" type="pic"/>
          </p:nvPr>
        </p:nvSpPr>
        <p:spPr>
          <a:xfrm rot="247118">
            <a:off x="5075220" y="1165774"/>
            <a:ext cx="1243584" cy="1664208"/>
          </a:xfrm>
          <a:prstGeom prst="rect">
            <a:avLst/>
          </a:prstGeom>
          <a:solidFill>
            <a:srgbClr val="ECECEC"/>
          </a:solidFill>
          <a:ln>
            <a:noFill/>
          </a:ln>
        </p:spPr>
      </p:sp>
      <p:sp>
        <p:nvSpPr>
          <p:cNvPr id="137" name="Google Shape;137;p35"/>
          <p:cNvSpPr/>
          <p:nvPr>
            <p:ph idx="3" type="pic"/>
          </p:nvPr>
        </p:nvSpPr>
        <p:spPr>
          <a:xfrm rot="271248">
            <a:off x="6523020" y="784774"/>
            <a:ext cx="1243584" cy="1664208"/>
          </a:xfrm>
          <a:prstGeom prst="rect">
            <a:avLst/>
          </a:prstGeom>
          <a:solidFill>
            <a:srgbClr val="ECECEC"/>
          </a:solidFill>
          <a:ln>
            <a:noFill/>
          </a:ln>
        </p:spPr>
      </p:sp>
      <p:sp>
        <p:nvSpPr>
          <p:cNvPr id="138" name="Google Shape;138;p35"/>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35"/>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35"/>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3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6"/>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36"/>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37"/>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7"/>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37"/>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2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23"/>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4" name="Google Shape;34;p24"/>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2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24"/>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9" name="Shape 39"/>
        <p:cNvGrpSpPr/>
        <p:nvPr/>
      </p:nvGrpSpPr>
      <p:grpSpPr>
        <a:xfrm>
          <a:off x="0" y="0"/>
          <a:ext cx="0" cy="0"/>
          <a:chOff x="0" y="0"/>
          <a:chExt cx="0" cy="0"/>
        </a:xfrm>
      </p:grpSpPr>
      <p:pic>
        <p:nvPicPr>
          <p:cNvPr descr="TitlePageOverlay.png" id="40" name="Google Shape;40;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25"/>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43" name="Google Shape;43;p2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6" name="Google Shape;46;p25"/>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7" name="Google Shape;47;p25"/>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8" name="Google Shape;48;p25"/>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9" name="Google Shape;49;p25"/>
          <p:cNvSpPr/>
          <p:nvPr>
            <p:ph idx="2" type="pic"/>
          </p:nvPr>
        </p:nvSpPr>
        <p:spPr>
          <a:xfrm rot="-345366">
            <a:off x="2256146" y="735839"/>
            <a:ext cx="1243584" cy="1664208"/>
          </a:xfrm>
          <a:prstGeom prst="rect">
            <a:avLst/>
          </a:prstGeom>
          <a:solidFill>
            <a:srgbClr val="ECECEC"/>
          </a:solidFill>
          <a:ln>
            <a:noFill/>
          </a:ln>
        </p:spPr>
      </p:sp>
      <p:sp>
        <p:nvSpPr>
          <p:cNvPr id="50" name="Google Shape;50;p25"/>
          <p:cNvSpPr/>
          <p:nvPr>
            <p:ph idx="3" type="pic"/>
          </p:nvPr>
        </p:nvSpPr>
        <p:spPr>
          <a:xfrm rot="-284352">
            <a:off x="5321748" y="780292"/>
            <a:ext cx="1243584" cy="1664208"/>
          </a:xfrm>
          <a:prstGeom prst="rect">
            <a:avLst/>
          </a:prstGeom>
          <a:solidFill>
            <a:srgbClr val="ECECEC"/>
          </a:solidFill>
          <a:ln>
            <a:noFill/>
          </a:ln>
        </p:spPr>
      </p:sp>
      <p:pic>
        <p:nvPicPr>
          <p:cNvPr descr="pictureStamp-Frame.png" id="51" name="Google Shape;51;p25"/>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52" name="Google Shape;52;p25"/>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26"/>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6" name="Google Shape;56;p2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26"/>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27"/>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27"/>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27"/>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2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2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0"/>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0"/>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0"/>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0"/>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1" name="Google Shape;161;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Clr>
                <a:schemeClr val="dk1"/>
              </a:buClr>
              <a:buSzPct val="100000"/>
              <a:buNone/>
            </a:pPr>
            <a:r>
              <a:rPr b="1" lang="en-US"/>
              <a:t>Lesson 6: Isaiah</a:t>
            </a:r>
            <a:endParaRPr b="1"/>
          </a:p>
          <a:p>
            <a:pPr indent="0" lvl="0" marL="0" rtl="0" algn="ctr">
              <a:spcBef>
                <a:spcPts val="0"/>
              </a:spcBef>
              <a:spcAft>
                <a:spcPts val="0"/>
              </a:spcAft>
              <a:buClr>
                <a:schemeClr val="dk1"/>
              </a:buClr>
              <a:buSzPct val="100000"/>
              <a:buNone/>
            </a:pPr>
            <a:r>
              <a:rPr b="1" lang="en-US"/>
              <a:t>2 Nephi 11-30</a:t>
            </a:r>
            <a:endParaRPr b="1"/>
          </a:p>
          <a:p>
            <a:pPr indent="0" lvl="0" marL="0" rtl="0" algn="ctr">
              <a:spcBef>
                <a:spcPts val="0"/>
              </a:spcBef>
              <a:spcAft>
                <a:spcPts val="0"/>
              </a:spcAft>
              <a:buClr>
                <a:schemeClr val="dk1"/>
              </a:buClr>
              <a:buSzPct val="100000"/>
              <a:buNone/>
            </a:pPr>
            <a:r>
              <a:rPr b="1" i="1" lang="en-US"/>
              <a:t>“Great are the words of Isaiah!”</a:t>
            </a:r>
            <a:endParaRPr/>
          </a:p>
          <a:p>
            <a:pPr indent="0" lvl="0" marL="0" rtl="0" algn="ctr">
              <a:spcBef>
                <a:spcPts val="0"/>
              </a:spcBef>
              <a:spcAft>
                <a:spcPts val="0"/>
              </a:spcAft>
              <a:buClr>
                <a:schemeClr val="dk1"/>
              </a:buClr>
              <a:buSzPct val="100000"/>
              <a:buNone/>
            </a:pPr>
            <a:r>
              <a:t/>
            </a:r>
            <a:endParaRPr b="1" i="1"/>
          </a:p>
          <a:p>
            <a:pPr indent="0" lvl="0" marL="0" rtl="0" algn="ctr">
              <a:spcBef>
                <a:spcPts val="0"/>
              </a:spcBef>
              <a:spcAft>
                <a:spcPts val="0"/>
              </a:spcAft>
              <a:buClr>
                <a:schemeClr val="dk1"/>
              </a:buClr>
              <a:buSzPct val="100000"/>
              <a:buNone/>
            </a:pPr>
            <a:r>
              <a:rPr i="1" lang="en-US"/>
              <a:t>Christina G. Hibbert</a:t>
            </a:r>
            <a:endParaRPr i="1"/>
          </a:p>
          <a:p>
            <a:pPr indent="0" lvl="0" marL="0" rtl="0" algn="ctr">
              <a:spcBef>
                <a:spcPts val="0"/>
              </a:spcBef>
              <a:spcAft>
                <a:spcPts val="0"/>
              </a:spcAft>
              <a:buClr>
                <a:schemeClr val="dk1"/>
              </a:buClr>
              <a:buSzPct val="1000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4"/>
              </a:rPr>
              <a:t>www.DrChristinaHibbert.com</a:t>
            </a:r>
            <a:r>
              <a:rPr i="1" lang="en-US"/>
              <a:t> </a:t>
            </a:r>
            <a:r>
              <a:rPr i="1" lang="en-US" u="sng">
                <a:solidFill>
                  <a:schemeClr val="hlink"/>
                </a:solidFill>
                <a:hlinkClick r:id="rId5"/>
              </a:rPr>
              <a:t>www.LikeAWateredGarden.com</a:t>
            </a:r>
            <a:endParaRPr i="1"/>
          </a:p>
          <a:p>
            <a:pPr indent="0" lvl="0" marL="0" rtl="0" algn="ctr">
              <a:spcBef>
                <a:spcPts val="0"/>
              </a:spcBef>
              <a:spcAft>
                <a:spcPts val="0"/>
              </a:spcAft>
              <a:buClr>
                <a:schemeClr val="dk1"/>
              </a:buClr>
              <a:buSzPct val="1000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The “spirit of prophecy” </a:t>
            </a:r>
            <a:r>
              <a:rPr lang="en-US" sz="1600"/>
              <a:t>(2 Ne 11-24)</a:t>
            </a:r>
            <a:endParaRPr/>
          </a:p>
        </p:txBody>
      </p:sp>
      <p:sp>
        <p:nvSpPr>
          <p:cNvPr id="225" name="Google Shape;225;p10"/>
          <p:cNvSpPr txBox="1"/>
          <p:nvPr>
            <p:ph idx="1" type="body"/>
          </p:nvPr>
        </p:nvSpPr>
        <p:spPr>
          <a:xfrm>
            <a:off x="571500" y="1905000"/>
            <a:ext cx="8385425"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 25:1,4-5,7-8</a:t>
            </a:r>
            <a:endParaRPr/>
          </a:p>
          <a:p>
            <a:pPr indent="-457200" lvl="0" marL="457200" rtl="0" algn="l">
              <a:spcBef>
                <a:spcPts val="2000"/>
              </a:spcBef>
              <a:spcAft>
                <a:spcPts val="0"/>
              </a:spcAft>
              <a:buClr>
                <a:schemeClr val="dk1"/>
              </a:buClr>
              <a:buSzPts val="2400"/>
              <a:buChar char="🟇"/>
            </a:pPr>
            <a:r>
              <a:rPr lang="en-US"/>
              <a:t>What does Nephi teach about how we can understand Isaiah’s words?</a:t>
            </a:r>
            <a:endParaRPr/>
          </a:p>
          <a:p>
            <a:pPr indent="-457200" lvl="0" marL="457200" rtl="0" algn="l">
              <a:spcBef>
                <a:spcPts val="2000"/>
              </a:spcBef>
              <a:spcAft>
                <a:spcPts val="0"/>
              </a:spcAft>
              <a:buClr>
                <a:schemeClr val="dk1"/>
              </a:buClr>
              <a:buSzPts val="2400"/>
              <a:buChar char="🟇"/>
            </a:pPr>
            <a:r>
              <a:rPr lang="en-US"/>
              <a:t>What does “the spirit of prophecy” mean?” (Rev 19:10)</a:t>
            </a:r>
            <a:endParaRPr/>
          </a:p>
        </p:txBody>
      </p:sp>
      <p:pic>
        <p:nvPicPr>
          <p:cNvPr descr="gd9.jpg" id="226" name="Google Shape;226;p10"/>
          <p:cNvPicPr preferRelativeResize="0"/>
          <p:nvPr/>
        </p:nvPicPr>
        <p:blipFill rotWithShape="1">
          <a:blip r:embed="rId3">
            <a:alphaModFix/>
          </a:blip>
          <a:srcRect b="0" l="0" r="0" t="0"/>
          <a:stretch/>
        </p:blipFill>
        <p:spPr>
          <a:xfrm>
            <a:off x="0" y="4114800"/>
            <a:ext cx="9144000" cy="27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“spirit of prophecy”</a:t>
            </a:r>
            <a:endParaRPr/>
          </a:p>
        </p:txBody>
      </p:sp>
      <p:sp>
        <p:nvSpPr>
          <p:cNvPr id="232" name="Google Shape;232;p11"/>
          <p:cNvSpPr txBox="1"/>
          <p:nvPr>
            <p:ph idx="1" type="body"/>
          </p:nvPr>
        </p:nvSpPr>
        <p:spPr>
          <a:xfrm>
            <a:off x="571500" y="1723714"/>
            <a:ext cx="8001000" cy="4967018"/>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60000"/>
              <a:buChar char="🟇"/>
            </a:pPr>
            <a:r>
              <a:rPr lang="en-US"/>
              <a:t>“Obtaining the spirit of prophecy, that is, obtaining personal revelation through the Holy Ghost, is an essential feature of the restored gospel of Jesus Christ, and is generally experienced beyond the application of the basic principles of the gospel. Its dependence upon the spiritual growth and worthiness of the person receiving it renders its full treatment unnecessary here. Let it suffice to say that the Prophet Joseph Smith described the workings of the Holy Ghost upon the mind as “strokes of pure intelligence flowing into you,” while Doctrine and Covenants 9:8 depicts the action of the Holy Ghost as a burning in the bosom which serves to confirm whether a thing is right and true. In the same light, Paul maintains that the things of God are known only by the Spirit of God, and that for mortals to comprehend the words written or uttered under the influence of the Holy Ghost, they too must be touched by and possess that same Spirit (1 Cor 2:10-16). Although less dramatic in its operation, the spirit of prophecy may be compared to the gift of tongues and to that of the interpretation of tongues. Both are gifts of the same Spirit, the prophet exercising the first for our sake, and we the second if we would avail ourselves of it.” </a:t>
            </a:r>
            <a:r>
              <a:rPr i="1" lang="en-US" sz="1500"/>
              <a:t>(Avraham Gileadi, Isaiah: Four Latter-Day Keys to an Anxiety Book, in Isaiah and the Prophets, p. 120.)</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Joseph Fielding Smith</a:t>
            </a:r>
            <a:endParaRPr/>
          </a:p>
        </p:txBody>
      </p:sp>
      <p:sp>
        <p:nvSpPr>
          <p:cNvPr id="238" name="Google Shape;238;p12"/>
          <p:cNvSpPr txBox="1"/>
          <p:nvPr>
            <p:ph idx="1" type="body"/>
          </p:nvPr>
        </p:nvSpPr>
        <p:spPr>
          <a:xfrm>
            <a:off x="571500" y="1905000"/>
            <a:ext cx="6095173" cy="4953000"/>
          </a:xfrm>
          <a:prstGeom prst="rect">
            <a:avLst/>
          </a:prstGeom>
          <a:noFill/>
          <a:ln>
            <a:noFill/>
          </a:ln>
        </p:spPr>
        <p:txBody>
          <a:bodyPr anchorCtr="0" anchor="t" bIns="45700" lIns="91425" spcFirstLastPara="1" rIns="91425" wrap="square" tIns="45700">
            <a:normAutofit fontScale="92500"/>
          </a:bodyPr>
          <a:lstStyle/>
          <a:p>
            <a:pPr indent="-457200" lvl="0" marL="457200" rtl="0" algn="l">
              <a:spcBef>
                <a:spcPts val="0"/>
              </a:spcBef>
              <a:spcAft>
                <a:spcPts val="0"/>
              </a:spcAft>
              <a:buClr>
                <a:schemeClr val="dk1"/>
              </a:buClr>
              <a:buSzPct val="100000"/>
              <a:buChar char="🟇"/>
            </a:pPr>
            <a:r>
              <a:rPr lang="en-US"/>
              <a:t>“Revelation may be given to every member of the Church. The Prophet said that every man should be a prophet; that the testimony of Jesus is the spirit of prophecy. It is not only the privilege but the duty of each member of the Church to know the truth which will make him free. This he cannot know unless it is revealed to him. . . . “The gift of the Holy Ghost is given to the members of the Church so that they may have the spirit of prophecy and revelation. Let it be understood however, that they will not receive revelation for the guidance of the Church” </a:t>
            </a:r>
            <a:r>
              <a:rPr i="1" lang="en-US" sz="1500"/>
              <a:t>(Church History and Modern Revelation, 2 vols. [1953], 2:217–18)</a:t>
            </a:r>
            <a:endParaRPr/>
          </a:p>
          <a:p>
            <a:pPr indent="-316230" lvl="0" marL="457200" rtl="0" algn="l">
              <a:spcBef>
                <a:spcPts val="2000"/>
              </a:spcBef>
              <a:spcAft>
                <a:spcPts val="0"/>
              </a:spcAft>
              <a:buClr>
                <a:schemeClr val="dk1"/>
              </a:buClr>
              <a:buSzPct val="100000"/>
              <a:buNone/>
            </a:pPr>
            <a:r>
              <a:t/>
            </a:r>
            <a:endParaRPr/>
          </a:p>
        </p:txBody>
      </p:sp>
      <p:pic>
        <p:nvPicPr>
          <p:cNvPr descr="joseph-fielding-smith-portrait_1142348_inl.jpg" id="239" name="Google Shape;239;p12"/>
          <p:cNvPicPr preferRelativeResize="0"/>
          <p:nvPr/>
        </p:nvPicPr>
        <p:blipFill rotWithShape="1">
          <a:blip r:embed="rId3">
            <a:alphaModFix/>
          </a:blip>
          <a:srcRect b="0" l="0" r="0" t="0"/>
          <a:stretch/>
        </p:blipFill>
        <p:spPr>
          <a:xfrm>
            <a:off x="6666673" y="2698972"/>
            <a:ext cx="2327914" cy="30142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Prophecies of Isaiah</a:t>
            </a:r>
            <a:endParaRPr/>
          </a:p>
        </p:txBody>
      </p:sp>
      <p:sp>
        <p:nvSpPr>
          <p:cNvPr id="246" name="Google Shape;246;p13"/>
          <p:cNvSpPr txBox="1"/>
          <p:nvPr>
            <p:ph idx="1" type="body"/>
          </p:nvPr>
        </p:nvSpPr>
        <p:spPr>
          <a:xfrm>
            <a:off x="571500" y="1904999"/>
            <a:ext cx="8001000" cy="4763051"/>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Font typeface="Lustria"/>
              <a:buAutoNum type="arabicPeriod"/>
            </a:pPr>
            <a:r>
              <a:rPr lang="en-US"/>
              <a:t>God will bring about judgment and peace in the last days (2 Ne 12-14)</a:t>
            </a:r>
            <a:endParaRPr/>
          </a:p>
          <a:p>
            <a:pPr indent="-457200" lvl="1" marL="914400" rtl="0" algn="l">
              <a:spcBef>
                <a:spcPts val="2000"/>
              </a:spcBef>
              <a:spcAft>
                <a:spcPts val="0"/>
              </a:spcAft>
              <a:buSzPct val="100000"/>
              <a:buFont typeface="Lustria"/>
              <a:buAutoNum type="arabicPeriod"/>
            </a:pPr>
            <a:r>
              <a:rPr lang="en-US"/>
              <a:t>“House of Jacob” (12:5, 13:1-15)- famine (13:1), removal of leaders/honorable men (13:2-4), disrespect for others (13:5), Jerusalem will be ruined &amp; Judah will fall (8), wicked and righteous will be “rewarded” (13:9-11); Lord will judge (13-15)</a:t>
            </a:r>
            <a:endParaRPr/>
          </a:p>
          <a:p>
            <a:pPr indent="-457200" lvl="1" marL="914400" rtl="0" algn="l">
              <a:spcBef>
                <a:spcPts val="1000"/>
              </a:spcBef>
              <a:spcAft>
                <a:spcPts val="0"/>
              </a:spcAft>
              <a:buSzPct val="100000"/>
              <a:buFont typeface="Lustria"/>
              <a:buAutoNum type="arabicPeriod"/>
            </a:pPr>
            <a:r>
              <a:rPr lang="en-US"/>
              <a:t>“Daughters of Zion” (13:16-26)- “discover their secret parts” (put them to shame) (13:7), take away things (18-24), men will be killed in war (25), people will become desolate (26)</a:t>
            </a:r>
            <a:endParaRPr/>
          </a:p>
          <a:p>
            <a:pPr indent="-457200" lvl="1" marL="914400" rtl="0" algn="l">
              <a:spcBef>
                <a:spcPts val="1000"/>
              </a:spcBef>
              <a:spcAft>
                <a:spcPts val="0"/>
              </a:spcAft>
              <a:buSzPct val="100000"/>
              <a:buFont typeface="Lustria"/>
              <a:buAutoNum type="arabicPeriod"/>
            </a:pPr>
            <a:r>
              <a:rPr lang="en-US"/>
              <a:t>“Them that are </a:t>
            </a:r>
            <a:r>
              <a:rPr lang="en-US"/>
              <a:t>escaped</a:t>
            </a:r>
            <a:r>
              <a:rPr lang="en-US"/>
              <a:t>”(14:2-6)- will be beautiful and glorious (14:2), fruit of the earth excellent for their sake (2), called holy (3), the Lord will wash away their filth (4), the Lord will bless </a:t>
            </a:r>
            <a:r>
              <a:rPr lang="en-US"/>
              <a:t>them</a:t>
            </a:r>
            <a:r>
              <a:rPr lang="en-US"/>
              <a:t> with protection and refuge (5-6)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Prophecies of Isaiah</a:t>
            </a:r>
            <a:endParaRPr/>
          </a:p>
        </p:txBody>
      </p:sp>
      <p:sp>
        <p:nvSpPr>
          <p:cNvPr id="253" name="Google Shape;253;p1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20000"/>
          </a:bodyPr>
          <a:lstStyle/>
          <a:p>
            <a:pPr indent="-457200" lvl="0" marL="457200" rtl="0" algn="l">
              <a:spcBef>
                <a:spcPts val="0"/>
              </a:spcBef>
              <a:spcAft>
                <a:spcPts val="0"/>
              </a:spcAft>
              <a:buClr>
                <a:schemeClr val="dk1"/>
              </a:buClr>
              <a:buSzPts val="2400"/>
              <a:buFont typeface="Lustria"/>
              <a:buAutoNum type="arabicPeriod"/>
            </a:pPr>
            <a:r>
              <a:rPr lang="en-US"/>
              <a:t>The Lord will lift an “ensign” to gather Israel (2 Ne 12:1-3; 15:13-30)</a:t>
            </a:r>
            <a:endParaRPr/>
          </a:p>
          <a:p>
            <a:pPr indent="-457200" lvl="1" marL="914400" rtl="0" algn="l">
              <a:spcBef>
                <a:spcPts val="2000"/>
              </a:spcBef>
              <a:spcAft>
                <a:spcPts val="0"/>
              </a:spcAft>
              <a:buSzPts val="2200"/>
              <a:buFont typeface="Lustria"/>
              <a:buAutoNum type="arabicPeriod"/>
            </a:pPr>
            <a:r>
              <a:rPr lang="en-US"/>
              <a:t>What is an “ensign?”</a:t>
            </a:r>
            <a:endParaRPr/>
          </a:p>
          <a:p>
            <a:pPr indent="-457200" lvl="1" marL="914400" rtl="0" algn="l">
              <a:spcBef>
                <a:spcPts val="1000"/>
              </a:spcBef>
              <a:spcAft>
                <a:spcPts val="0"/>
              </a:spcAft>
              <a:buSzPts val="2200"/>
              <a:buFont typeface="Lustria"/>
              <a:buAutoNum type="arabicPeriod"/>
            </a:pPr>
            <a:r>
              <a:rPr lang="en-US"/>
              <a:t> The children of Israel become captive, </a:t>
            </a:r>
            <a:r>
              <a:rPr lang="en-US"/>
              <a:t>physically</a:t>
            </a:r>
            <a:endParaRPr/>
          </a:p>
          <a:p>
            <a:pPr indent="-457200" lvl="1" marL="914400" rtl="0" algn="l">
              <a:spcBef>
                <a:spcPts val="1000"/>
              </a:spcBef>
              <a:spcAft>
                <a:spcPts val="0"/>
              </a:spcAft>
              <a:buSzPts val="2200"/>
              <a:buFont typeface="Lustria"/>
              <a:buAutoNum type="arabicPeriod"/>
            </a:pPr>
            <a:r>
              <a:rPr lang="en-US"/>
              <a:t>How do our sins make us captive? How can we be released from captivity?</a:t>
            </a:r>
            <a:endParaRPr/>
          </a:p>
          <a:p>
            <a:pPr indent="-457200" lvl="0" marL="457200" rtl="0" algn="l">
              <a:spcBef>
                <a:spcPts val="1000"/>
              </a:spcBef>
              <a:spcAft>
                <a:spcPts val="0"/>
              </a:spcAft>
              <a:buClr>
                <a:schemeClr val="dk1"/>
              </a:buClr>
              <a:buSzPts val="2400"/>
              <a:buFont typeface="Lustria"/>
              <a:buAutoNum type="arabicPeriod"/>
            </a:pPr>
            <a:r>
              <a:rPr lang="en-US"/>
              <a:t>Warnings of Isaiah “Wo!” (2 Ne 15:18-23) </a:t>
            </a:r>
            <a:endParaRPr/>
          </a:p>
          <a:p>
            <a:pPr indent="-457200" lvl="1" marL="914400" rtl="0" algn="l">
              <a:spcBef>
                <a:spcPts val="2000"/>
              </a:spcBef>
              <a:spcAft>
                <a:spcPts val="0"/>
              </a:spcAft>
              <a:buSzPts val="2200"/>
              <a:buFont typeface="Lustria"/>
              <a:buAutoNum type="arabicPeriod"/>
            </a:pPr>
            <a:r>
              <a:rPr lang="en-US"/>
              <a:t>Do you see these things in our world today?</a:t>
            </a:r>
            <a:endParaRPr/>
          </a:p>
          <a:p>
            <a:pPr indent="-457200" lvl="1" marL="914400" rtl="0" algn="l">
              <a:spcBef>
                <a:spcPts val="1000"/>
              </a:spcBef>
              <a:spcAft>
                <a:spcPts val="0"/>
              </a:spcAft>
              <a:buSzPts val="2200"/>
              <a:buFont typeface="Lustria"/>
              <a:buAutoNum type="arabicPeriod"/>
            </a:pPr>
            <a:r>
              <a:rPr lang="en-US"/>
              <a:t>See also 2 ne 28:3-31</a:t>
            </a:r>
            <a:endParaRPr/>
          </a:p>
          <a:p>
            <a:pPr indent="-304800" lvl="0" marL="457200" rtl="0" algn="l">
              <a:spcBef>
                <a:spcPts val="1000"/>
              </a:spcBef>
              <a:spcAft>
                <a:spcPts val="0"/>
              </a:spcAft>
              <a:buClr>
                <a:schemeClr val="dk1"/>
              </a:buClr>
              <a:buSzPts val="2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Prophecies of Isaiah</a:t>
            </a:r>
            <a:endParaRPr/>
          </a:p>
        </p:txBody>
      </p:sp>
      <p:sp>
        <p:nvSpPr>
          <p:cNvPr id="260" name="Google Shape;260;p15"/>
          <p:cNvSpPr txBox="1"/>
          <p:nvPr>
            <p:ph idx="1" type="body"/>
          </p:nvPr>
        </p:nvSpPr>
        <p:spPr>
          <a:xfrm>
            <a:off x="571500" y="1904999"/>
            <a:ext cx="8001000" cy="4536247"/>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Savior’s birth and second coming (2 Ne 17-24)</a:t>
            </a:r>
            <a:endParaRPr/>
          </a:p>
          <a:p>
            <a:pPr indent="-457200" lvl="0" marL="457200" rtl="0" algn="l">
              <a:spcBef>
                <a:spcPts val="2000"/>
              </a:spcBef>
              <a:spcAft>
                <a:spcPts val="0"/>
              </a:spcAft>
              <a:buClr>
                <a:schemeClr val="dk1"/>
              </a:buClr>
              <a:buSzPct val="100000"/>
              <a:buChar char="🟇"/>
            </a:pPr>
            <a:r>
              <a:rPr lang="en-US"/>
              <a:t>Jesus Christ was born to reign as the “Prince of Peace” (2 ne 17-18; 19:1-7) “5 Titles for Christ” (19:6-7)</a:t>
            </a:r>
            <a:endParaRPr/>
          </a:p>
          <a:p>
            <a:pPr indent="-457200" lvl="0" marL="457200" rtl="0" algn="l">
              <a:spcBef>
                <a:spcPts val="2000"/>
              </a:spcBef>
              <a:spcAft>
                <a:spcPts val="0"/>
              </a:spcAft>
              <a:buClr>
                <a:schemeClr val="dk1"/>
              </a:buClr>
              <a:buSzPct val="100000"/>
              <a:buChar char="🟇"/>
            </a:pPr>
            <a:r>
              <a:rPr lang="en-US"/>
              <a:t>The wicked will be destroyed at the second coming (19:8-21; 20)</a:t>
            </a:r>
            <a:endParaRPr/>
          </a:p>
          <a:p>
            <a:pPr indent="-457200" lvl="0" marL="457200" rtl="0" algn="l">
              <a:spcBef>
                <a:spcPts val="2000"/>
              </a:spcBef>
              <a:spcAft>
                <a:spcPts val="0"/>
              </a:spcAft>
              <a:buClr>
                <a:schemeClr val="dk1"/>
              </a:buClr>
              <a:buSzPct val="100000"/>
              <a:buChar char="🟇"/>
            </a:pPr>
            <a:r>
              <a:rPr lang="en-US"/>
              <a:t>The millennium will be a 1000 year period of peace and joy (2 Ne 22)</a:t>
            </a:r>
            <a:endParaRPr/>
          </a:p>
          <a:p>
            <a:pPr indent="-457200" lvl="0" marL="457200" rtl="0" algn="l">
              <a:spcBef>
                <a:spcPts val="2000"/>
              </a:spcBef>
              <a:spcAft>
                <a:spcPts val="0"/>
              </a:spcAft>
              <a:buClr>
                <a:schemeClr val="dk1"/>
              </a:buClr>
              <a:buSzPct val="100000"/>
              <a:buChar char="🟇"/>
            </a:pPr>
            <a:r>
              <a:rPr lang="en-US"/>
              <a:t>Satan’s opposition to God will ultimately fail (2 ne 24)</a:t>
            </a:r>
            <a:endParaRPr/>
          </a:p>
          <a:p>
            <a:pPr indent="-457200" lvl="1" marL="914400" rtl="0" algn="l">
              <a:spcBef>
                <a:spcPts val="2000"/>
              </a:spcBef>
              <a:spcAft>
                <a:spcPts val="0"/>
              </a:spcAft>
              <a:buSzPct val="100000"/>
              <a:buChar char="🟇"/>
            </a:pPr>
            <a:r>
              <a:rPr lang="en-US"/>
              <a:t>24:1 (Have mercy), 2 (Bring his people to lands of promise), 3 (give people rest from sorrow, fear, bondage, 4 (put an end to the power of the wicked!)</a:t>
            </a:r>
            <a:endParaRPr/>
          </a:p>
          <a:p>
            <a:pPr indent="-316230" lvl="0" marL="457200" rtl="0" algn="l">
              <a:spcBef>
                <a:spcPts val="1000"/>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Nephi’s Testimony</a:t>
            </a:r>
            <a:endParaRPr/>
          </a:p>
        </p:txBody>
      </p:sp>
      <p:sp>
        <p:nvSpPr>
          <p:cNvPr id="266" name="Google Shape;266;p1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 25</a:t>
            </a:r>
            <a:endParaRPr/>
          </a:p>
          <a:p>
            <a:pPr indent="-457200" lvl="0" marL="457200" rtl="0" algn="l">
              <a:spcBef>
                <a:spcPts val="2000"/>
              </a:spcBef>
              <a:spcAft>
                <a:spcPts val="0"/>
              </a:spcAft>
              <a:buClr>
                <a:schemeClr val="dk1"/>
              </a:buClr>
              <a:buSzPts val="2400"/>
              <a:buChar char="🟇"/>
            </a:pPr>
            <a:r>
              <a:rPr lang="en-US"/>
              <a:t>19 Christ will come</a:t>
            </a:r>
            <a:endParaRPr/>
          </a:p>
          <a:p>
            <a:pPr indent="-457200" lvl="0" marL="457200" rtl="0" algn="l">
              <a:spcBef>
                <a:spcPts val="2000"/>
              </a:spcBef>
              <a:spcAft>
                <a:spcPts val="0"/>
              </a:spcAft>
              <a:buClr>
                <a:schemeClr val="dk1"/>
              </a:buClr>
              <a:buSzPts val="2400"/>
              <a:buChar char="🟇"/>
            </a:pPr>
            <a:r>
              <a:rPr lang="en-US"/>
              <a:t>20 “No other name given… whereby man can be saved”</a:t>
            </a:r>
            <a:endParaRPr/>
          </a:p>
          <a:p>
            <a:pPr indent="-457200" lvl="0" marL="457200" rtl="0" algn="l">
              <a:spcBef>
                <a:spcPts val="2000"/>
              </a:spcBef>
              <a:spcAft>
                <a:spcPts val="0"/>
              </a:spcAft>
              <a:buClr>
                <a:schemeClr val="dk1"/>
              </a:buClr>
              <a:buSzPts val="2400"/>
              <a:buChar char="🟇"/>
            </a:pPr>
            <a:r>
              <a:rPr lang="en-US"/>
              <a:t>23 “saved by grace after all we can do”</a:t>
            </a:r>
            <a:endParaRPr/>
          </a:p>
          <a:p>
            <a:pPr indent="-457200" lvl="0" marL="457200" rtl="0" algn="l">
              <a:spcBef>
                <a:spcPts val="2000"/>
              </a:spcBef>
              <a:spcAft>
                <a:spcPts val="0"/>
              </a:spcAft>
              <a:buClr>
                <a:schemeClr val="dk1"/>
              </a:buClr>
              <a:buSzPts val="2400"/>
              <a:buChar char="🟇"/>
            </a:pPr>
            <a:r>
              <a:rPr lang="en-US"/>
              <a:t>26 “We talk of Christ...”</a:t>
            </a:r>
            <a:endParaRPr/>
          </a:p>
          <a:p>
            <a:pPr indent="-457200" lvl="0" marL="457200" rtl="0" algn="l">
              <a:spcBef>
                <a:spcPts val="2000"/>
              </a:spcBef>
              <a:spcAft>
                <a:spcPts val="0"/>
              </a:spcAft>
              <a:buClr>
                <a:schemeClr val="dk1"/>
              </a:buClr>
              <a:buSzPts val="2400"/>
              <a:buChar char="🟇"/>
            </a:pPr>
            <a:r>
              <a:rPr lang="en-US"/>
              <a:t>28-29 “stand as a testimony...” “the right way is to believe in Christ”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Dallin H. Oaks</a:t>
            </a:r>
            <a:endParaRPr/>
          </a:p>
        </p:txBody>
      </p:sp>
      <p:sp>
        <p:nvSpPr>
          <p:cNvPr id="272" name="Google Shape;272;p17"/>
          <p:cNvSpPr txBox="1"/>
          <p:nvPr>
            <p:ph idx="1" type="body"/>
          </p:nvPr>
        </p:nvSpPr>
        <p:spPr>
          <a:xfrm>
            <a:off x="571499" y="1905000"/>
            <a:ext cx="7591773" cy="47176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“In our day we are experiencing an explosion of knowledge about the world and its people. But the people of the world are not experiencing a comparable expansion of knowledge about God and his plan for his children. On that subject, what the world needs is not more scholarship and technology but more righteousness and revelation. I long for the day prophesied by Isaiah when ‘the earth shall be full of the knowledge of the Lord’ (Isaiah 11:9; 2 Nephi 21:9).”</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Bruce R. McConkie </a:t>
            </a:r>
            <a:br>
              <a:rPr lang="en-US"/>
            </a:br>
            <a:r>
              <a:rPr lang="en-US"/>
              <a:t>on Isaiah</a:t>
            </a:r>
            <a:endParaRPr/>
          </a:p>
        </p:txBody>
      </p:sp>
      <p:sp>
        <p:nvSpPr>
          <p:cNvPr id="278" name="Google Shape;278;p18"/>
          <p:cNvSpPr txBox="1"/>
          <p:nvPr>
            <p:ph idx="1" type="body"/>
          </p:nvPr>
        </p:nvSpPr>
        <p:spPr>
          <a:xfrm>
            <a:off x="571500" y="1905000"/>
            <a:ext cx="5369549" cy="4114800"/>
          </a:xfrm>
          <a:prstGeom prst="rect">
            <a:avLst/>
          </a:prstGeom>
          <a:noFill/>
          <a:ln>
            <a:noFill/>
          </a:ln>
        </p:spPr>
        <p:txBody>
          <a:bodyPr anchorCtr="0" anchor="t" bIns="45700" lIns="91425" spcFirstLastPara="1" rIns="91425" wrap="square" tIns="45700">
            <a:normAutofit fontScale="92500"/>
          </a:bodyPr>
          <a:lstStyle/>
          <a:p>
            <a:pPr indent="-457200" lvl="0" marL="457200" rtl="0" algn="l">
              <a:spcBef>
                <a:spcPts val="0"/>
              </a:spcBef>
              <a:spcAft>
                <a:spcPts val="0"/>
              </a:spcAft>
              <a:buClr>
                <a:schemeClr val="dk1"/>
              </a:buClr>
              <a:buSzPct val="171428"/>
              <a:buChar char="🟇"/>
            </a:pPr>
            <a:r>
              <a:rPr lang="en-US"/>
              <a:t>“Read, ponder, and pray—verse by verse, thought by thought, passage by passage, chapter by chapter! As Isaiah himself asks: ‘Whom shall he teach knowledge? And whom shall he make to understand doctrine?’ His answer: ‘they that are weaned from the milk, and drawn from the breasts. For precept must be upon precept, precept upon precept; line upon line; here a little, and there a little.’ (Isa. 28:9-10)” </a:t>
            </a:r>
            <a:r>
              <a:rPr i="1" lang="en-US" sz="1400"/>
              <a:t>(Bruce R. McConkie, “10 Keys to Understanding Isaiah,” Ensign, Oct 1973, pp. 80-83)</a:t>
            </a:r>
            <a:endParaRPr sz="1400"/>
          </a:p>
        </p:txBody>
      </p:sp>
      <p:pic>
        <p:nvPicPr>
          <p:cNvPr descr="bruce r mcconkie.jpeg" id="279" name="Google Shape;279;p18"/>
          <p:cNvPicPr preferRelativeResize="0"/>
          <p:nvPr/>
        </p:nvPicPr>
        <p:blipFill rotWithShape="1">
          <a:blip r:embed="rId3">
            <a:alphaModFix/>
          </a:blip>
          <a:srcRect b="0" l="0" r="0" t="0"/>
          <a:stretch/>
        </p:blipFill>
        <p:spPr>
          <a:xfrm>
            <a:off x="6313427" y="2246149"/>
            <a:ext cx="2484767" cy="3489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285" name="Google Shape;285;p1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Do I delight in the words of Isaiah? Why? Why not?</a:t>
            </a:r>
            <a:endParaRPr/>
          </a:p>
          <a:p>
            <a:pPr indent="-457200" lvl="0" marL="457200" rtl="0" algn="l">
              <a:spcBef>
                <a:spcPts val="2000"/>
              </a:spcBef>
              <a:spcAft>
                <a:spcPts val="0"/>
              </a:spcAft>
              <a:buClr>
                <a:schemeClr val="dk1"/>
              </a:buClr>
              <a:buSzPts val="2400"/>
              <a:buChar char="🟇"/>
            </a:pPr>
            <a:r>
              <a:rPr lang="en-US"/>
              <a:t>How can I deepen my understanding of his words, as Christ Himself has asked me to do?</a:t>
            </a:r>
            <a:endParaRPr/>
          </a:p>
          <a:p>
            <a:pPr indent="-457200" lvl="0" marL="457200" rtl="0" algn="l">
              <a:spcBef>
                <a:spcPts val="2000"/>
              </a:spcBef>
              <a:spcAft>
                <a:spcPts val="0"/>
              </a:spcAft>
              <a:buClr>
                <a:schemeClr val="dk1"/>
              </a:buClr>
              <a:buSzPts val="2400"/>
              <a:buChar char="🟇"/>
            </a:pPr>
            <a:r>
              <a:rPr lang="en-US"/>
              <a:t>Am I willing to devote myself to regular, conscientious study of Isaiah and other scriptures?</a:t>
            </a:r>
            <a:endParaRPr/>
          </a:p>
          <a:p>
            <a:pPr indent="-457200" lvl="0" marL="457200" rtl="0" algn="l">
              <a:spcBef>
                <a:spcPts val="2000"/>
              </a:spcBef>
              <a:spcAft>
                <a:spcPts val="0"/>
              </a:spcAft>
              <a:buClr>
                <a:schemeClr val="dk1"/>
              </a:buClr>
              <a:buSzPts val="2400"/>
              <a:buChar char="🟇"/>
            </a:pPr>
            <a:r>
              <a:rPr lang="en-US"/>
              <a:t>What can the words of Isaiah do for me today?</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Imagine…</a:t>
            </a:r>
            <a:endParaRPr/>
          </a:p>
        </p:txBody>
      </p:sp>
      <p:pic>
        <p:nvPicPr>
          <p:cNvPr descr="American-Revolution-Hero-H.jpeg" id="168" name="Google Shape;168;p2"/>
          <p:cNvPicPr preferRelativeResize="0"/>
          <p:nvPr>
            <p:ph idx="1" type="body"/>
          </p:nvPr>
        </p:nvPicPr>
        <p:blipFill rotWithShape="1">
          <a:blip r:embed="rId3">
            <a:alphaModFix/>
          </a:blip>
          <a:srcRect b="-28671" l="0" r="0" t="-28671"/>
          <a:stretch/>
        </p:blipFill>
        <p:spPr>
          <a:xfrm>
            <a:off x="193675" y="1417638"/>
            <a:ext cx="8785225" cy="4518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2882981" y="274638"/>
            <a:ext cx="517113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Next Week</a:t>
            </a:r>
            <a:endParaRPr/>
          </a:p>
        </p:txBody>
      </p:sp>
      <p:sp>
        <p:nvSpPr>
          <p:cNvPr id="291" name="Google Shape;291;p20"/>
          <p:cNvSpPr txBox="1"/>
          <p:nvPr>
            <p:ph idx="1" type="body"/>
          </p:nvPr>
        </p:nvSpPr>
        <p:spPr>
          <a:xfrm>
            <a:off x="2675740" y="1905000"/>
            <a:ext cx="5171136" cy="4114800"/>
          </a:xfrm>
          <a:prstGeom prst="rect">
            <a:avLst/>
          </a:prstGeom>
          <a:noFill/>
          <a:ln>
            <a:noFill/>
          </a:ln>
        </p:spPr>
        <p:txBody>
          <a:bodyPr anchorCtr="0" anchor="t" bIns="45700" lIns="91425" spcFirstLastPara="1" rIns="91425" wrap="square" tIns="45700">
            <a:normAutofit/>
          </a:bodyPr>
          <a:lstStyle/>
          <a:p>
            <a:pPr indent="-457200" lvl="0" marL="457200" rtl="0" algn="ctr">
              <a:spcBef>
                <a:spcPts val="0"/>
              </a:spcBef>
              <a:spcAft>
                <a:spcPts val="0"/>
              </a:spcAft>
              <a:buClr>
                <a:schemeClr val="dk1"/>
              </a:buClr>
              <a:buSzPts val="2400"/>
              <a:buChar char="🟇"/>
            </a:pPr>
            <a:r>
              <a:rPr lang="en-US"/>
              <a:t>2 Ne. 31-33 &amp; Jacob 1-4</a:t>
            </a:r>
            <a:endParaRPr/>
          </a:p>
        </p:txBody>
      </p:sp>
      <p:pic>
        <p:nvPicPr>
          <p:cNvPr descr="Institute1.jpg" id="292" name="Google Shape;292;p20"/>
          <p:cNvPicPr preferRelativeResize="0"/>
          <p:nvPr/>
        </p:nvPicPr>
        <p:blipFill rotWithShape="1">
          <a:blip r:embed="rId3">
            <a:alphaModFix/>
          </a:blip>
          <a:srcRect b="0" l="0" r="0" t="0"/>
          <a:stretch/>
        </p:blipFill>
        <p:spPr>
          <a:xfrm>
            <a:off x="0" y="0"/>
            <a:ext cx="2882981"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Now imagine…</a:t>
            </a:r>
            <a:endParaRPr/>
          </a:p>
        </p:txBody>
      </p:sp>
      <p:pic>
        <p:nvPicPr>
          <p:cNvPr descr="future-world.jpg" id="175" name="Google Shape;175;p3"/>
          <p:cNvPicPr preferRelativeResize="0"/>
          <p:nvPr>
            <p:ph idx="1" type="body"/>
          </p:nvPr>
        </p:nvPicPr>
        <p:blipFill rotWithShape="1">
          <a:blip r:embed="rId3">
            <a:alphaModFix/>
          </a:blip>
          <a:srcRect b="12841" l="0" r="0" t="12841"/>
          <a:stretch/>
        </p:blipFill>
        <p:spPr>
          <a:xfrm>
            <a:off x="571500" y="1905000"/>
            <a:ext cx="80010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Understanding Isaiah</a:t>
            </a:r>
            <a:endParaRPr/>
          </a:p>
        </p:txBody>
      </p:sp>
      <p:sp>
        <p:nvSpPr>
          <p:cNvPr id="182" name="Google Shape;182;p4"/>
          <p:cNvSpPr txBox="1"/>
          <p:nvPr>
            <p:ph idx="1" type="body"/>
          </p:nvPr>
        </p:nvSpPr>
        <p:spPr>
          <a:xfrm>
            <a:off x="571500" y="1655673"/>
            <a:ext cx="8001000" cy="5202327"/>
          </a:xfrm>
          <a:prstGeom prst="rect">
            <a:avLst/>
          </a:prstGeom>
          <a:noFill/>
          <a:ln>
            <a:noFill/>
          </a:ln>
        </p:spPr>
        <p:txBody>
          <a:bodyPr anchorCtr="0" anchor="t" bIns="45700" lIns="91425" spcFirstLastPara="1" rIns="91425" wrap="square" tIns="45700">
            <a:normAutofit fontScale="85000"/>
          </a:bodyPr>
          <a:lstStyle/>
          <a:p>
            <a:pPr indent="-445769" lvl="0" marL="457200" rtl="0" algn="l">
              <a:spcBef>
                <a:spcPts val="0"/>
              </a:spcBef>
              <a:spcAft>
                <a:spcPts val="0"/>
              </a:spcAft>
              <a:buClr>
                <a:schemeClr val="dk1"/>
              </a:buClr>
              <a:buSzPct val="100000"/>
              <a:buChar char="🟇"/>
            </a:pPr>
            <a:r>
              <a:rPr lang="en-US"/>
              <a:t>Poetic writing (using metaphor, parallelism, beautiful language)</a:t>
            </a:r>
            <a:endParaRPr/>
          </a:p>
          <a:p>
            <a:pPr indent="-445769" lvl="0" marL="457200" rtl="0" algn="l">
              <a:spcBef>
                <a:spcPts val="2000"/>
              </a:spcBef>
              <a:spcAft>
                <a:spcPts val="0"/>
              </a:spcAft>
              <a:buClr>
                <a:schemeClr val="dk1"/>
              </a:buClr>
              <a:buSzPct val="100000"/>
              <a:buChar char="🟇"/>
            </a:pPr>
            <a:r>
              <a:rPr lang="en-US"/>
              <a:t>Two main themes:</a:t>
            </a:r>
            <a:endParaRPr/>
          </a:p>
          <a:p>
            <a:pPr indent="-446722" lvl="1" marL="914400" rtl="0" algn="l">
              <a:spcBef>
                <a:spcPts val="2000"/>
              </a:spcBef>
              <a:spcAft>
                <a:spcPts val="0"/>
              </a:spcAft>
              <a:buSzPct val="100000"/>
              <a:buFont typeface="Lustria"/>
              <a:buAutoNum type="arabicPeriod"/>
            </a:pPr>
            <a:r>
              <a:rPr lang="en-US"/>
              <a:t>Current and future happenings of God’s covenant people</a:t>
            </a:r>
            <a:endParaRPr/>
          </a:p>
          <a:p>
            <a:pPr indent="-446722" lvl="1" marL="914400" rtl="0" algn="l">
              <a:spcBef>
                <a:spcPts val="1000"/>
              </a:spcBef>
              <a:spcAft>
                <a:spcPts val="0"/>
              </a:spcAft>
              <a:buSzPct val="100000"/>
              <a:buFont typeface="Lustria"/>
              <a:buAutoNum type="arabicPeriod"/>
            </a:pPr>
            <a:r>
              <a:rPr lang="en-US"/>
              <a:t>Ministry and mission of Christ</a:t>
            </a:r>
            <a:endParaRPr/>
          </a:p>
          <a:p>
            <a:pPr indent="-445769" lvl="0" marL="457200" rtl="0" algn="l">
              <a:spcBef>
                <a:spcPts val="1000"/>
              </a:spcBef>
              <a:spcAft>
                <a:spcPts val="0"/>
              </a:spcAft>
              <a:buClr>
                <a:schemeClr val="dk1"/>
              </a:buClr>
              <a:buSzPct val="100000"/>
              <a:buChar char="🟇"/>
            </a:pPr>
            <a:r>
              <a:rPr lang="en-US"/>
              <a:t>Nephi’s keys to understanding:</a:t>
            </a:r>
            <a:endParaRPr/>
          </a:p>
          <a:p>
            <a:pPr indent="-446722" lvl="1" marL="914400" rtl="0" algn="l">
              <a:spcBef>
                <a:spcPts val="2000"/>
              </a:spcBef>
              <a:spcAft>
                <a:spcPts val="0"/>
              </a:spcAft>
              <a:buSzPct val="100000"/>
              <a:buFont typeface="Lustria"/>
              <a:buAutoNum type="arabicPeriod"/>
            </a:pPr>
            <a:r>
              <a:rPr lang="en-US"/>
              <a:t>Understand “the manner of the Jews” (2 Ne 25:2)</a:t>
            </a:r>
            <a:endParaRPr/>
          </a:p>
          <a:p>
            <a:pPr indent="-446722" lvl="1" marL="914400" rtl="0" algn="l">
              <a:spcBef>
                <a:spcPts val="1000"/>
              </a:spcBef>
              <a:spcAft>
                <a:spcPts val="0"/>
              </a:spcAft>
              <a:buSzPct val="100000"/>
              <a:buFont typeface="Lustria"/>
              <a:buAutoNum type="arabicPeriod"/>
            </a:pPr>
            <a:r>
              <a:rPr lang="en-US"/>
              <a:t>Be “filled with the spirit of prophecy” (2 Ne 25:4)</a:t>
            </a:r>
            <a:endParaRPr/>
          </a:p>
          <a:p>
            <a:pPr indent="-446722" lvl="1" marL="914400" rtl="0" algn="l">
              <a:spcBef>
                <a:spcPts val="1000"/>
              </a:spcBef>
              <a:spcAft>
                <a:spcPts val="0"/>
              </a:spcAft>
              <a:buSzPct val="100000"/>
              <a:buFont typeface="Lustria"/>
              <a:buAutoNum type="arabicPeriod"/>
            </a:pPr>
            <a:r>
              <a:rPr lang="en-US"/>
              <a:t>Be familiar with the regions round about Jerusalem (2 Ne 25:6)</a:t>
            </a:r>
            <a:endParaRPr/>
          </a:p>
          <a:p>
            <a:pPr indent="-446722" lvl="1" marL="914400" rtl="0" algn="l">
              <a:spcBef>
                <a:spcPts val="1000"/>
              </a:spcBef>
              <a:spcAft>
                <a:spcPts val="0"/>
              </a:spcAft>
              <a:buSzPct val="100000"/>
              <a:buFont typeface="Lustria"/>
              <a:buAutoNum type="arabicPeriod"/>
            </a:pPr>
            <a:r>
              <a:rPr lang="en-US"/>
              <a:t>Live during the days </a:t>
            </a:r>
            <a:r>
              <a:rPr lang="en-US"/>
              <a:t>that</a:t>
            </a:r>
            <a:r>
              <a:rPr lang="en-US"/>
              <a:t> the prophecies of Isaiah are fulfilled</a:t>
            </a:r>
            <a:endParaRPr/>
          </a:p>
          <a:p>
            <a:pPr indent="-445769" lvl="0" marL="457200" rtl="0" algn="l">
              <a:spcBef>
                <a:spcPts val="1000"/>
              </a:spcBef>
              <a:spcAft>
                <a:spcPts val="0"/>
              </a:spcAft>
              <a:buClr>
                <a:schemeClr val="dk1"/>
              </a:buClr>
              <a:buSzPct val="100000"/>
              <a:buChar char="🟇"/>
            </a:pPr>
            <a:r>
              <a:rPr lang="en-US"/>
              <a:t>Even Jesus Christ quoted &amp; commanded us to “search” the words of Isaiah (3 Ne 23:1; 20:11)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Isaiah &amp; YOU</a:t>
            </a:r>
            <a:endParaRPr/>
          </a:p>
        </p:txBody>
      </p:sp>
      <p:sp>
        <p:nvSpPr>
          <p:cNvPr id="188" name="Google Shape;188;p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1 Ne 19:23 </a:t>
            </a:r>
            <a:endParaRPr/>
          </a:p>
          <a:p>
            <a:pPr indent="-457200" lvl="0" marL="457200" rtl="0" algn="l">
              <a:spcBef>
                <a:spcPts val="2000"/>
              </a:spcBef>
              <a:spcAft>
                <a:spcPts val="0"/>
              </a:spcAft>
              <a:buClr>
                <a:schemeClr val="dk1"/>
              </a:buClr>
              <a:buSzPts val="2400"/>
              <a:buChar char="🟇"/>
            </a:pPr>
            <a:r>
              <a:rPr lang="en-US"/>
              <a:t>How can we “liken all </a:t>
            </a:r>
            <a:r>
              <a:rPr lang="en-US"/>
              <a:t>scriptures</a:t>
            </a:r>
            <a:r>
              <a:rPr lang="en-US"/>
              <a:t> unto us?”</a:t>
            </a:r>
            <a:endParaRPr/>
          </a:p>
          <a:p>
            <a:pPr indent="-457200" lvl="0" marL="457200" rtl="0" algn="l">
              <a:spcBef>
                <a:spcPts val="2000"/>
              </a:spcBef>
              <a:spcAft>
                <a:spcPts val="0"/>
              </a:spcAft>
              <a:buClr>
                <a:schemeClr val="dk1"/>
              </a:buClr>
              <a:buSzPts val="2400"/>
              <a:buChar char="🟇"/>
            </a:pPr>
            <a:r>
              <a:rPr lang="en-US"/>
              <a:t>Ask, “How do the words of Isaiah apply to me, personally? What promises do they contain for me? What warnings? What can I learn from these things, today, and how might it impact my life for the better?”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 Isaiah the Prophet</a:t>
            </a:r>
            <a:endParaRPr/>
          </a:p>
        </p:txBody>
      </p:sp>
      <p:sp>
        <p:nvSpPr>
          <p:cNvPr id="195" name="Google Shape;195;p6"/>
          <p:cNvSpPr txBox="1"/>
          <p:nvPr>
            <p:ph idx="1" type="body"/>
          </p:nvPr>
        </p:nvSpPr>
        <p:spPr>
          <a:xfrm>
            <a:off x="0" y="1587631"/>
            <a:ext cx="5149170" cy="5465988"/>
          </a:xfrm>
          <a:prstGeom prst="rect">
            <a:avLst/>
          </a:prstGeom>
          <a:noFill/>
          <a:ln>
            <a:noFill/>
          </a:ln>
        </p:spPr>
        <p:txBody>
          <a:bodyPr anchorCtr="0" anchor="t" bIns="45700" lIns="91425" spcFirstLastPara="1" rIns="91425" wrap="square" tIns="45700">
            <a:normAutofit fontScale="77500" lnSpcReduction="10000"/>
          </a:bodyPr>
          <a:lstStyle/>
          <a:p>
            <a:pPr indent="-445769" lvl="0" marL="457200" rtl="0" algn="l">
              <a:spcBef>
                <a:spcPts val="0"/>
              </a:spcBef>
              <a:spcAft>
                <a:spcPts val="0"/>
              </a:spcAft>
              <a:buClr>
                <a:schemeClr val="dk1"/>
              </a:buClr>
              <a:buSzPct val="100000"/>
              <a:buChar char="🟇"/>
            </a:pPr>
            <a:r>
              <a:rPr lang="en-US"/>
              <a:t>Name=“Jehovah is salvation”</a:t>
            </a:r>
            <a:endParaRPr/>
          </a:p>
          <a:p>
            <a:pPr indent="-445769" lvl="0" marL="457200" rtl="0" algn="l">
              <a:spcBef>
                <a:spcPts val="2000"/>
              </a:spcBef>
              <a:spcAft>
                <a:spcPts val="0"/>
              </a:spcAft>
              <a:buClr>
                <a:schemeClr val="dk1"/>
              </a:buClr>
              <a:buSzPct val="100000"/>
              <a:buChar char="🟇"/>
            </a:pPr>
            <a:r>
              <a:rPr lang="en-US"/>
              <a:t>Most quoted prophet in  BOM</a:t>
            </a:r>
            <a:endParaRPr/>
          </a:p>
          <a:p>
            <a:pPr indent="-445769" lvl="0" marL="457200" rtl="0" algn="l">
              <a:spcBef>
                <a:spcPts val="2000"/>
              </a:spcBef>
              <a:spcAft>
                <a:spcPts val="0"/>
              </a:spcAft>
              <a:buClr>
                <a:schemeClr val="dk1"/>
              </a:buClr>
              <a:buSzPct val="100000"/>
              <a:buChar char="🟇"/>
            </a:pPr>
            <a:r>
              <a:rPr lang="en-US"/>
              <a:t>Ministered in Judah, 740-701 B.C.- Time of political unrest, war, apostasy</a:t>
            </a:r>
            <a:endParaRPr/>
          </a:p>
          <a:p>
            <a:pPr indent="-445769" lvl="0" marL="457200" rtl="0" algn="l">
              <a:spcBef>
                <a:spcPts val="2000"/>
              </a:spcBef>
              <a:spcAft>
                <a:spcPts val="0"/>
              </a:spcAft>
              <a:buClr>
                <a:schemeClr val="dk1"/>
              </a:buClr>
              <a:buSzPct val="100000"/>
              <a:buChar char="🟇"/>
            </a:pPr>
            <a:r>
              <a:rPr lang="en-US"/>
              <a:t>Labored to turn people back to Jehovah; Rejected by majority</a:t>
            </a:r>
            <a:endParaRPr/>
          </a:p>
          <a:p>
            <a:pPr indent="-445769" lvl="0" marL="457200" rtl="0" algn="l">
              <a:spcBef>
                <a:spcPts val="2000"/>
              </a:spcBef>
              <a:spcAft>
                <a:spcPts val="0"/>
              </a:spcAft>
              <a:buClr>
                <a:schemeClr val="dk1"/>
              </a:buClr>
              <a:buSzPct val="100000"/>
              <a:buChar char="🟇"/>
            </a:pPr>
            <a:r>
              <a:rPr lang="en-US"/>
              <a:t>Witnessed</a:t>
            </a:r>
            <a:r>
              <a:rPr lang="en-US"/>
              <a:t> the conquering/removal of Israel and conquest of Judah by Assyrian empire &amp; unsuccessful siege of Jerusalem (2 Kgs. 15-21)</a:t>
            </a:r>
            <a:endParaRPr/>
          </a:p>
          <a:p>
            <a:pPr indent="-445769" lvl="0" marL="457200" rtl="0" algn="l">
              <a:spcBef>
                <a:spcPts val="2000"/>
              </a:spcBef>
              <a:spcAft>
                <a:spcPts val="0"/>
              </a:spcAft>
              <a:buClr>
                <a:schemeClr val="dk1"/>
              </a:buClr>
              <a:buSzPct val="100000"/>
              <a:buChar char="🟇"/>
            </a:pPr>
            <a:r>
              <a:rPr lang="en-US"/>
              <a:t>High social standing; counsel sought by king Hezekiah </a:t>
            </a:r>
            <a:endParaRPr/>
          </a:p>
          <a:p>
            <a:pPr indent="-445769" lvl="0" marL="457200" rtl="0" algn="l">
              <a:spcBef>
                <a:spcPts val="2000"/>
              </a:spcBef>
              <a:spcAft>
                <a:spcPts val="0"/>
              </a:spcAft>
              <a:buClr>
                <a:schemeClr val="dk1"/>
              </a:buClr>
              <a:buSzPct val="100000"/>
              <a:buChar char="🟇"/>
            </a:pPr>
            <a:r>
              <a:rPr lang="en-US"/>
              <a:t>Married, at least two children; died by being sawed in half by </a:t>
            </a:r>
            <a:r>
              <a:rPr lang="en-US"/>
              <a:t>Hezekiah's</a:t>
            </a:r>
            <a:r>
              <a:rPr lang="en-US"/>
              <a:t> wicked son, Menasseh. </a:t>
            </a:r>
            <a:endParaRPr/>
          </a:p>
        </p:txBody>
      </p:sp>
      <p:pic>
        <p:nvPicPr>
          <p:cNvPr descr="Isaiah3.jpg" id="196" name="Google Shape;196;p6"/>
          <p:cNvPicPr preferRelativeResize="0"/>
          <p:nvPr/>
        </p:nvPicPr>
        <p:blipFill rotWithShape="1">
          <a:blip r:embed="rId3">
            <a:alphaModFix/>
          </a:blip>
          <a:srcRect b="0" l="0" r="0" t="0"/>
          <a:stretch/>
        </p:blipFill>
        <p:spPr>
          <a:xfrm>
            <a:off x="5149170" y="2467680"/>
            <a:ext cx="3994830" cy="2998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2) Testimony of Three</a:t>
            </a:r>
            <a:endParaRPr/>
          </a:p>
        </p:txBody>
      </p:sp>
      <p:sp>
        <p:nvSpPr>
          <p:cNvPr id="203" name="Google Shape;203;p7"/>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000"/>
              <a:buChar char="🟇"/>
            </a:pPr>
            <a:r>
              <a:rPr lang="en-US"/>
              <a:t>2 Ne 11:1-3 Who are the three?</a:t>
            </a:r>
            <a:endParaRPr/>
          </a:p>
          <a:p>
            <a:pPr indent="-457200" lvl="0" marL="457200" rtl="0" algn="l">
              <a:spcBef>
                <a:spcPts val="1600"/>
              </a:spcBef>
              <a:spcAft>
                <a:spcPts val="0"/>
              </a:spcAft>
              <a:buClr>
                <a:schemeClr val="dk1"/>
              </a:buClr>
              <a:buSzPts val="2000"/>
              <a:buChar char="🟇"/>
            </a:pPr>
            <a:r>
              <a:rPr lang="en-US"/>
              <a:t>Nephi, Jacob &amp; Isaiah </a:t>
            </a:r>
            <a:endParaRPr/>
          </a:p>
          <a:p>
            <a:pPr indent="-457200" lvl="1" marL="914400" rtl="0" algn="l">
              <a:spcBef>
                <a:spcPts val="1600"/>
              </a:spcBef>
              <a:spcAft>
                <a:spcPts val="0"/>
              </a:spcAft>
              <a:buSzPts val="1800"/>
              <a:buChar char="🟇"/>
            </a:pPr>
            <a:r>
              <a:rPr lang="en-US"/>
              <a:t>wrote 135 of the 143 small plates pages</a:t>
            </a:r>
            <a:endParaRPr/>
          </a:p>
          <a:p>
            <a:pPr indent="-457200" lvl="1" marL="914400" rtl="0" algn="l">
              <a:spcBef>
                <a:spcPts val="1000"/>
              </a:spcBef>
              <a:spcAft>
                <a:spcPts val="0"/>
              </a:spcAft>
              <a:buSzPts val="1800"/>
              <a:buChar char="🟇"/>
            </a:pPr>
            <a:r>
              <a:rPr lang="en-US"/>
              <a:t>All three saw their Redeemer</a:t>
            </a:r>
            <a:endParaRPr/>
          </a:p>
          <a:p>
            <a:pPr indent="-457200" lvl="1" marL="914400" rtl="0" algn="l">
              <a:spcBef>
                <a:spcPts val="1000"/>
              </a:spcBef>
              <a:spcAft>
                <a:spcPts val="0"/>
              </a:spcAft>
              <a:buSzPts val="1800"/>
              <a:buChar char="🟇"/>
            </a:pPr>
            <a:r>
              <a:rPr lang="en-US"/>
              <a:t>All three serve as witnesses of Jesus Christ</a:t>
            </a:r>
            <a:endParaRPr/>
          </a:p>
          <a:p>
            <a:pPr indent="-457200" lvl="0" marL="457200" rtl="0" algn="l">
              <a:spcBef>
                <a:spcPts val="1000"/>
              </a:spcBef>
              <a:spcAft>
                <a:spcPts val="0"/>
              </a:spcAft>
              <a:buClr>
                <a:schemeClr val="dk1"/>
              </a:buClr>
              <a:buSzPts val="2000"/>
              <a:buChar char="🟇"/>
            </a:pPr>
            <a:r>
              <a:rPr lang="en-US"/>
              <a:t>What other “3 witnesses” can you think of?</a:t>
            </a:r>
            <a:endParaRPr/>
          </a:p>
          <a:p>
            <a:pPr indent="-330200" lvl="0" marL="457200" rtl="0" algn="l">
              <a:spcBef>
                <a:spcPts val="1600"/>
              </a:spcBef>
              <a:spcAft>
                <a:spcPts val="0"/>
              </a:spcAft>
              <a:buClr>
                <a:schemeClr val="dk1"/>
              </a:buClr>
              <a:buSzPts val="2000"/>
              <a:buNone/>
            </a:pPr>
            <a:r>
              <a:t/>
            </a:r>
            <a:endParaRPr/>
          </a:p>
        </p:txBody>
      </p:sp>
      <p:pic>
        <p:nvPicPr>
          <p:cNvPr descr="witnesses.jpg" id="204" name="Google Shape;204;p7"/>
          <p:cNvPicPr preferRelativeResize="0"/>
          <p:nvPr>
            <p:ph idx="2" type="body"/>
          </p:nvPr>
        </p:nvPicPr>
        <p:blipFill rotWithShape="1">
          <a:blip r:embed="rId3">
            <a:alphaModFix/>
          </a:blip>
          <a:srcRect b="-49469" l="0" r="0" t="-49470"/>
          <a:stretch/>
        </p:blipFill>
        <p:spPr>
          <a:xfrm>
            <a:off x="4320540" y="1755308"/>
            <a:ext cx="4320540" cy="47274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ph type="title"/>
          </p:nvPr>
        </p:nvSpPr>
        <p:spPr>
          <a:xfrm>
            <a:off x="211675" y="846675"/>
            <a:ext cx="8932200" cy="381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3) Isaiah as a Whole &amp;  Type- For their day &amp; ours  </a:t>
            </a:r>
            <a:endParaRPr/>
          </a:p>
        </p:txBody>
      </p:sp>
      <p:sp>
        <p:nvSpPr>
          <p:cNvPr id="211" name="Google Shape;211;p8"/>
          <p:cNvSpPr txBox="1"/>
          <p:nvPr>
            <p:ph idx="1" type="body"/>
          </p:nvPr>
        </p:nvSpPr>
        <p:spPr>
          <a:xfrm>
            <a:off x="571500" y="2201325"/>
            <a:ext cx="8001000" cy="4353300"/>
          </a:xfrm>
          <a:prstGeom prst="rect">
            <a:avLst/>
          </a:prstGeom>
          <a:noFill/>
          <a:ln>
            <a:noFill/>
          </a:ln>
        </p:spPr>
        <p:txBody>
          <a:bodyPr anchorCtr="0" anchor="t" bIns="45700" lIns="91425" spcFirstLastPara="1" rIns="91425" wrap="square" tIns="45700">
            <a:normAutofit fontScale="77500" lnSpcReduction="20000"/>
          </a:bodyPr>
          <a:lstStyle/>
          <a:p>
            <a:pPr indent="-422910" lvl="0" marL="457200" rtl="0" algn="l">
              <a:spcBef>
                <a:spcPts val="0"/>
              </a:spcBef>
              <a:spcAft>
                <a:spcPts val="0"/>
              </a:spcAft>
              <a:buClr>
                <a:schemeClr val="dk1"/>
              </a:buClr>
              <a:buSzPct val="100000"/>
              <a:buChar char="🟇"/>
            </a:pPr>
            <a:r>
              <a:rPr lang="en-US"/>
              <a:t>3 main time periods:</a:t>
            </a:r>
            <a:endParaRPr/>
          </a:p>
          <a:p>
            <a:pPr indent="-425767" lvl="1" marL="914400" rtl="0" algn="l">
              <a:spcBef>
                <a:spcPts val="2000"/>
              </a:spcBef>
              <a:spcAft>
                <a:spcPts val="0"/>
              </a:spcAft>
              <a:buSzPct val="100000"/>
              <a:buChar char="🟇"/>
            </a:pPr>
            <a:r>
              <a:rPr lang="en-US"/>
              <a:t>Isaiah’s day/people</a:t>
            </a:r>
            <a:endParaRPr/>
          </a:p>
          <a:p>
            <a:pPr indent="-425767" lvl="1" marL="914400" rtl="0" algn="l">
              <a:spcBef>
                <a:spcPts val="1000"/>
              </a:spcBef>
              <a:spcAft>
                <a:spcPts val="0"/>
              </a:spcAft>
              <a:buSzPct val="100000"/>
              <a:buChar char="🟇"/>
            </a:pPr>
            <a:r>
              <a:rPr lang="en-US"/>
              <a:t>The Nephite/Laminites’ day/people</a:t>
            </a:r>
            <a:endParaRPr/>
          </a:p>
          <a:p>
            <a:pPr indent="-425767" lvl="1" marL="914400" rtl="0" algn="l">
              <a:spcBef>
                <a:spcPts val="1000"/>
              </a:spcBef>
              <a:spcAft>
                <a:spcPts val="0"/>
              </a:spcAft>
              <a:buSzPct val="100000"/>
              <a:buChar char="🟇"/>
            </a:pPr>
            <a:r>
              <a:rPr lang="en-US"/>
              <a:t>Our day/people</a:t>
            </a:r>
            <a:endParaRPr/>
          </a:p>
          <a:p>
            <a:pPr indent="-422910" lvl="0" marL="457200" rtl="0" algn="l">
              <a:spcBef>
                <a:spcPts val="1000"/>
              </a:spcBef>
              <a:spcAft>
                <a:spcPts val="0"/>
              </a:spcAft>
              <a:buClr>
                <a:schemeClr val="dk1"/>
              </a:buClr>
              <a:buSzPct val="100000"/>
              <a:buChar char="🟇"/>
            </a:pPr>
            <a:r>
              <a:rPr lang="en-US"/>
              <a:t>Main themes: (2 Ne 11:4-8)</a:t>
            </a:r>
            <a:endParaRPr/>
          </a:p>
          <a:p>
            <a:pPr indent="-425767" lvl="1" marL="914400" rtl="0" algn="l">
              <a:spcBef>
                <a:spcPts val="2000"/>
              </a:spcBef>
              <a:spcAft>
                <a:spcPts val="0"/>
              </a:spcAft>
              <a:buSzPct val="100000"/>
              <a:buChar char="🟇"/>
            </a:pPr>
            <a:r>
              <a:rPr lang="en-US"/>
              <a:t>Life/ministry of Jesus Christ (types)</a:t>
            </a:r>
            <a:endParaRPr/>
          </a:p>
          <a:p>
            <a:pPr indent="-425767" lvl="1" marL="914400" rtl="0" algn="l">
              <a:spcBef>
                <a:spcPts val="1000"/>
              </a:spcBef>
              <a:spcAft>
                <a:spcPts val="0"/>
              </a:spcAft>
              <a:buSzPct val="100000"/>
              <a:buChar char="🟇"/>
            </a:pPr>
            <a:r>
              <a:rPr lang="en-US"/>
              <a:t>Reminders of the covenants the Lord has made</a:t>
            </a:r>
            <a:endParaRPr/>
          </a:p>
          <a:p>
            <a:pPr indent="-425767" lvl="1" marL="914400" rtl="0" algn="l">
              <a:spcBef>
                <a:spcPts val="1000"/>
              </a:spcBef>
              <a:spcAft>
                <a:spcPts val="0"/>
              </a:spcAft>
              <a:buSzPct val="100000"/>
              <a:buChar char="🟇"/>
            </a:pPr>
            <a:r>
              <a:rPr lang="en-US"/>
              <a:t>That Christ shall save His people; He has come</a:t>
            </a:r>
            <a:endParaRPr/>
          </a:p>
          <a:p>
            <a:pPr indent="-425767" lvl="1" marL="914400" rtl="0" algn="l">
              <a:spcBef>
                <a:spcPts val="1000"/>
              </a:spcBef>
              <a:spcAft>
                <a:spcPts val="0"/>
              </a:spcAft>
              <a:buSzPct val="100000"/>
              <a:buChar char="🟇"/>
            </a:pPr>
            <a:r>
              <a:rPr lang="en-US"/>
              <a:t>Future prophecies of destruction and salvation</a:t>
            </a:r>
            <a:endParaRPr/>
          </a:p>
          <a:p>
            <a:pPr indent="-317500" lvl="1" marL="914400" rtl="0" algn="l">
              <a:spcBef>
                <a:spcPts val="1000"/>
              </a:spcBef>
              <a:spcAft>
                <a:spcPts val="0"/>
              </a:spcAft>
              <a:buSzPct val="100000"/>
              <a:buNone/>
            </a:pPr>
            <a:r>
              <a:t/>
            </a:r>
            <a:endParaRPr/>
          </a:p>
          <a:p>
            <a:pPr indent="-317500" lvl="1" marL="914400" rtl="0" algn="l">
              <a:spcBef>
                <a:spcPts val="1000"/>
              </a:spcBef>
              <a:spcAft>
                <a:spcPts val="0"/>
              </a:spcAft>
              <a:buSzPct val="100000"/>
              <a:buNone/>
            </a:pPr>
            <a:r>
              <a:t/>
            </a:r>
            <a:endParaRPr/>
          </a:p>
          <a:p>
            <a:pPr indent="-304800" lvl="0" marL="457200" rtl="0" algn="l">
              <a:spcBef>
                <a:spcPts val="1000"/>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Abrahamic Covenant</a:t>
            </a:r>
            <a:endParaRPr/>
          </a:p>
        </p:txBody>
      </p:sp>
      <p:pic>
        <p:nvPicPr>
          <p:cNvPr descr="abrahmic-covenant-500x343.jpg" id="218" name="Google Shape;218;p9"/>
          <p:cNvPicPr preferRelativeResize="0"/>
          <p:nvPr>
            <p:ph idx="1" type="body"/>
          </p:nvPr>
        </p:nvPicPr>
        <p:blipFill rotWithShape="1">
          <a:blip r:embed="rId3">
            <a:alphaModFix/>
          </a:blip>
          <a:srcRect b="0" l="-16693" r="-16693" t="0"/>
          <a:stretch/>
        </p:blipFill>
        <p:spPr>
          <a:xfrm>
            <a:off x="571500" y="1905000"/>
            <a:ext cx="8001000" cy="411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