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embeddedFontLst>
    <p:embeddedFont>
      <p:font typeface="Pacifico"/>
      <p:regular r:id="rId31"/>
    </p:embeddedFont>
    <p:embeddedFont>
      <p:font typeface="Lustria"/>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hhufw6sTl5tEhviqXXWeNhV+PH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acifico-regular.fntdata"/><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Lustria-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Nibley, loc 796-7</a:t>
            </a:r>
            <a:endParaRPr/>
          </a:p>
          <a:p>
            <a:pPr indent="0" lvl="0" marL="0" rtl="0" algn="l">
              <a:spcBef>
                <a:spcPts val="0"/>
              </a:spcBef>
              <a:spcAft>
                <a:spcPts val="0"/>
              </a:spcAft>
              <a:buNone/>
            </a:pPr>
            <a:r>
              <a:rPr lang="en-US"/>
              <a:t>What IS our response when faced with the ‘wilderness?”</a:t>
            </a:r>
            <a:endParaRPr/>
          </a:p>
        </p:txBody>
      </p:sp>
      <p:sp>
        <p:nvSpPr>
          <p:cNvPr id="224" name="Google Shape;22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arenR"/>
            </a:pPr>
            <a:r>
              <a:rPr lang="en-US"/>
              <a:t>Read 1 Ne 1 3:7 (Memorize!)</a:t>
            </a:r>
            <a:endParaRPr/>
          </a:p>
          <a:p>
            <a:pPr indent="-228600" lvl="0" marL="228600" rtl="0" algn="l">
              <a:spcBef>
                <a:spcPts val="0"/>
              </a:spcBef>
              <a:spcAft>
                <a:spcPts val="0"/>
              </a:spcAft>
              <a:buClr>
                <a:schemeClr val="dk1"/>
              </a:buClr>
              <a:buSzPts val="1200"/>
              <a:buFont typeface="Calibri"/>
              <a:buAutoNum type="arabicParenR"/>
            </a:pPr>
            <a:r>
              <a:rPr lang="en-US"/>
              <a:t>How did Nephi know God would prepare a way? </a:t>
            </a:r>
            <a:endParaRPr/>
          </a:p>
          <a:p>
            <a:pPr indent="-228600" lvl="1" marL="685800" rtl="0" algn="l">
              <a:spcBef>
                <a:spcPts val="0"/>
              </a:spcBef>
              <a:spcAft>
                <a:spcPts val="0"/>
              </a:spcAft>
              <a:buClr>
                <a:schemeClr val="dk1"/>
              </a:buClr>
              <a:buSzPts val="1200"/>
              <a:buFont typeface="Calibri"/>
              <a:buAutoNum type="arabicParenR"/>
            </a:pPr>
            <a:r>
              <a:rPr lang="en-US"/>
              <a:t>personal connection to Jesus Christ, just like Joseph Smith’s testimony—He knew God would answer (JSH-pray and then Moroni’s visit)</a:t>
            </a:r>
            <a:endParaRPr/>
          </a:p>
          <a:p>
            <a:pPr indent="-228600" lvl="1" marL="685800" rtl="0" algn="l">
              <a:spcBef>
                <a:spcPts val="0"/>
              </a:spcBef>
              <a:spcAft>
                <a:spcPts val="0"/>
              </a:spcAft>
              <a:buClr>
                <a:schemeClr val="dk1"/>
              </a:buClr>
              <a:buSzPts val="1200"/>
              <a:buFont typeface="Calibri"/>
              <a:buAutoNum type="arabicParenR"/>
            </a:pPr>
            <a:r>
              <a:rPr lang="en-US"/>
              <a:t>He believed the stories of the scriptures</a:t>
            </a:r>
            <a:endParaRPr/>
          </a:p>
          <a:p>
            <a:pPr indent="0" lvl="0" marL="0" rtl="0" algn="l">
              <a:spcBef>
                <a:spcPts val="0"/>
              </a:spcBef>
              <a:spcAft>
                <a:spcPts val="0"/>
              </a:spcAft>
              <a:buNone/>
            </a:pPr>
            <a:r>
              <a:rPr lang="en-US"/>
              <a:t>Faith of Nephi (Ne 4:6-7)</a:t>
            </a:r>
            <a:endParaRPr/>
          </a:p>
          <a:p>
            <a:pPr indent="0" lvl="0" marL="0" rtl="0" algn="l">
              <a:spcBef>
                <a:spcPts val="0"/>
              </a:spcBef>
              <a:spcAft>
                <a:spcPts val="0"/>
              </a:spcAft>
              <a:buNone/>
            </a:pPr>
            <a:r>
              <a:rPr lang="en-US"/>
              <a:t>Sariah (Ne 5:8)</a:t>
            </a:r>
            <a:endParaRPr/>
          </a:p>
          <a:p>
            <a:pPr indent="0" lvl="0" marL="0" rtl="0" algn="l">
              <a:spcBef>
                <a:spcPts val="0"/>
              </a:spcBef>
              <a:spcAft>
                <a:spcPts val="0"/>
              </a:spcAft>
              <a:buNone/>
            </a:pPr>
            <a:r>
              <a:rPr lang="en-US"/>
              <a:t>What experiences have shown you the truth of Nephi 3:7?</a:t>
            </a:r>
            <a:endParaRPr/>
          </a:p>
          <a:p>
            <a:pPr indent="0" lvl="1" marL="457200" rtl="0" algn="l">
              <a:spcBef>
                <a:spcPts val="0"/>
              </a:spcBef>
              <a:spcAft>
                <a:spcPts val="0"/>
              </a:spcAft>
              <a:buClr>
                <a:schemeClr val="dk1"/>
              </a:buClr>
              <a:buSzPts val="1200"/>
              <a:buFont typeface="Calibri"/>
              <a:buNone/>
            </a:pPr>
            <a:r>
              <a:t/>
            </a:r>
            <a:endParaRPr/>
          </a:p>
        </p:txBody>
      </p:sp>
      <p:sp>
        <p:nvSpPr>
          <p:cNvPr id="232" name="Google Shape;23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“More than 300 years after Lehi and family left Jerusalem, his descendants discovered a group of people whose ancestors had also fled Jerusalem. These people, who now lived in a city they called Zarahemla, had not carried written scriptures.” ™ </a:t>
            </a:r>
            <a:endParaRPr/>
          </a:p>
          <a:p>
            <a:pPr indent="0" lvl="0" marL="0" rtl="0" algn="l">
              <a:spcBef>
                <a:spcPts val="0"/>
              </a:spcBef>
              <a:spcAft>
                <a:spcPts val="0"/>
              </a:spcAft>
              <a:buNone/>
            </a:pPr>
            <a:r>
              <a:rPr lang="en-US"/>
              <a:t>READ Omni 1:14-17</a:t>
            </a:r>
            <a:endParaRPr/>
          </a:p>
          <a:p>
            <a:pPr indent="0" lvl="0" marL="0" rtl="0" algn="l">
              <a:spcBef>
                <a:spcPts val="0"/>
              </a:spcBef>
              <a:spcAft>
                <a:spcPts val="0"/>
              </a:spcAft>
              <a:buNone/>
            </a:pPr>
            <a:r>
              <a:rPr lang="en-US"/>
              <a:t>No records= Lose faith and language</a:t>
            </a:r>
            <a:endParaRPr/>
          </a:p>
          <a:p>
            <a:pPr indent="0" lvl="0" marL="0" rtl="0" algn="l">
              <a:spcBef>
                <a:spcPts val="0"/>
              </a:spcBef>
              <a:spcAft>
                <a:spcPts val="0"/>
              </a:spcAft>
              <a:buNone/>
            </a:pPr>
            <a:r>
              <a:rPr lang="en-US"/>
              <a:t>Eventually, Nephites joined with these people (Mulekites) united under </a:t>
            </a:r>
            <a:r>
              <a:rPr lang="en-US"/>
              <a:t>leadership</a:t>
            </a:r>
            <a:r>
              <a:rPr lang="en-US"/>
              <a:t> of Mosiah. Hi s son, Benjamin became king and taught from the scriptures. (Mosiah 1:3-we must have suffered “not knowing the mysteries of God”)</a:t>
            </a:r>
            <a:endParaRPr/>
          </a:p>
        </p:txBody>
      </p:sp>
      <p:sp>
        <p:nvSpPr>
          <p:cNvPr id="253" name="Google Shape;253;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**BOM Reference Companion, p. 643: “Scriptural records were not </a:t>
            </a:r>
            <a:r>
              <a:rPr lang="en-US"/>
              <a:t>accessible</a:t>
            </a:r>
            <a:r>
              <a:rPr lang="en-US"/>
              <a:t> to all people at the time of Lehi and Laban. Prior to the Assyrian captivity in 722 BC, the brass plates may have been kept by the northern tribes, from whom Lehi and Laban descended (Millet, 208-9). Perhaps the records were carried by Lehi and Laban’s ancestors who escaped the </a:t>
            </a:r>
            <a:r>
              <a:rPr lang="en-US"/>
              <a:t>Assyrian</a:t>
            </a:r>
            <a:r>
              <a:rPr lang="en-US"/>
              <a:t> deportation and settled in Jerusalem.”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--Written in Egyptian, “perhaps attesting to the influencer of such notable prophets as </a:t>
            </a:r>
            <a:r>
              <a:rPr lang="en-US"/>
              <a:t>Joseph</a:t>
            </a:r>
            <a:r>
              <a:rPr lang="en-US"/>
              <a:t> and Moses, both of whom had spent many years in Egypt.” (RC, 643)</a:t>
            </a:r>
            <a:endParaRPr/>
          </a:p>
        </p:txBody>
      </p:sp>
      <p:sp>
        <p:nvSpPr>
          <p:cNvPr id="260" name="Google Shape;26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Why does it say “Abraham and Isaac and Jacob?” Reminds us this is THE Christ! The Creator, The God of Abraham, Isaac, Jacob, and more! He lived before His earthly ministry,a and He lives again! (President Benson)</a:t>
            </a:r>
            <a:endParaRPr/>
          </a:p>
        </p:txBody>
      </p:sp>
      <p:sp>
        <p:nvSpPr>
          <p:cNvPr id="273" name="Google Shape;273;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Summarize 5-13 and read verse 14.</a:t>
            </a:r>
            <a:endParaRPr/>
          </a:p>
          <a:p>
            <a:pPr indent="0" lvl="0" marL="0" rtl="0" algn="l">
              <a:spcBef>
                <a:spcPts val="0"/>
              </a:spcBef>
              <a:spcAft>
                <a:spcPts val="0"/>
              </a:spcAft>
              <a:buNone/>
            </a:pPr>
            <a:r>
              <a:rPr lang="en-US"/>
              <a:t>Lehi shows us how to know “the mysteries of God,” how to be a true disciple, increase faith, be obedient, and be delivered.</a:t>
            </a:r>
            <a:endParaRPr/>
          </a:p>
        </p:txBody>
      </p:sp>
      <p:sp>
        <p:nvSpPr>
          <p:cNvPr id="164" name="Google Shape;16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 grades of soil, in increasing order of their fertility:</a:t>
            </a:r>
            <a:endParaRPr/>
          </a:p>
          <a:p>
            <a:pPr indent="-228600" lvl="0" marL="228600" rtl="0" algn="l">
              <a:spcBef>
                <a:spcPts val="0"/>
              </a:spcBef>
              <a:spcAft>
                <a:spcPts val="0"/>
              </a:spcAft>
              <a:buClr>
                <a:schemeClr val="dk1"/>
              </a:buClr>
              <a:buSzPts val="1200"/>
              <a:buFont typeface="Calibri"/>
              <a:buAutoNum type="arabicParenR"/>
            </a:pPr>
            <a:r>
              <a:rPr lang="en-US"/>
              <a:t>“…The compacted highway, the wayside path, on which, save amounting to a miracle, no seed can possibly strike root or grow;”</a:t>
            </a:r>
            <a:endParaRPr/>
          </a:p>
          <a:p>
            <a:pPr indent="-228600" lvl="0" marL="228600" rtl="0" algn="l">
              <a:spcBef>
                <a:spcPts val="0"/>
              </a:spcBef>
              <a:spcAft>
                <a:spcPts val="0"/>
              </a:spcAft>
              <a:buClr>
                <a:schemeClr val="dk1"/>
              </a:buClr>
              <a:buSzPts val="1200"/>
              <a:buFont typeface="Calibri"/>
              <a:buAutoNum type="arabicParenR"/>
            </a:pPr>
            <a:r>
              <a:rPr lang="en-US"/>
              <a:t>“the thin layer of soil covering an impenetrable bed-rock, wherein seed may sprout yet can never mature;”</a:t>
            </a:r>
            <a:endParaRPr/>
          </a:p>
          <a:p>
            <a:pPr indent="-228600" lvl="0" marL="228600" rtl="0" algn="l">
              <a:spcBef>
                <a:spcPts val="0"/>
              </a:spcBef>
              <a:spcAft>
                <a:spcPts val="0"/>
              </a:spcAft>
              <a:buClr>
                <a:schemeClr val="dk1"/>
              </a:buClr>
              <a:buSzPts val="1200"/>
              <a:buFont typeface="Calibri"/>
              <a:buAutoNum type="arabicParenR"/>
            </a:pPr>
            <a:r>
              <a:rPr lang="en-US"/>
              <a:t>“the weed-encumbered field, capable of producing a rich crop but for the jungle of thistles and thorns; and”</a:t>
            </a:r>
            <a:endParaRPr/>
          </a:p>
          <a:p>
            <a:pPr indent="-228600" lvl="0" marL="228600" rtl="0" algn="l">
              <a:spcBef>
                <a:spcPts val="0"/>
              </a:spcBef>
              <a:spcAft>
                <a:spcPts val="0"/>
              </a:spcAft>
              <a:buClr>
                <a:schemeClr val="dk1"/>
              </a:buClr>
              <a:buSzPts val="1200"/>
              <a:buFont typeface="Calibri"/>
              <a:buAutoNum type="arabicParenR"/>
            </a:pPr>
            <a:r>
              <a:rPr lang="en-US"/>
              <a:t>“the clean rich mold receptive and fertile. Yet even soils classed as good are of varying degrees of productiveness, yielding an increase of thirty, sixty, or even a hundred fold, with many inter-gradations.” (Jesus the Christ, p. 285)</a:t>
            </a:r>
            <a:endParaRPr/>
          </a:p>
        </p:txBody>
      </p:sp>
      <p:sp>
        <p:nvSpPr>
          <p:cNvPr id="299" name="Google Shape;29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Challenge/Goal: Study, ponder, pray about the Book of Mormon daily and read or reread the entire Book of Mormon as part of this course. </a:t>
            </a:r>
            <a:endParaRPr/>
          </a:p>
          <a:p>
            <a:pPr indent="0" lvl="0" marL="0" rtl="0" algn="l">
              <a:spcBef>
                <a:spcPts val="0"/>
              </a:spcBef>
              <a:spcAft>
                <a:spcPts val="0"/>
              </a:spcAft>
              <a:buNone/>
            </a:pPr>
            <a:r>
              <a:rPr lang="en-US"/>
              <a:t>Option: Write in your journal about what you feel when you </a:t>
            </a:r>
            <a:r>
              <a:rPr lang="en-US"/>
              <a:t>faithfully</a:t>
            </a:r>
            <a:r>
              <a:rPr lang="en-US"/>
              <a:t> study the Book of Mormon—how you feel about the book, about the people and stories in the book, about the Savior, and about yourself/your family. Write a short letter to a family member or son/daughter describing the value the Book of Mormon has in your life. </a:t>
            </a:r>
            <a:endParaRPr/>
          </a:p>
        </p:txBody>
      </p:sp>
      <p:sp>
        <p:nvSpPr>
          <p:cNvPr id="325" name="Google Shape;325;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rabicParenR"/>
            </a:pPr>
            <a:r>
              <a:rPr lang="en-US"/>
              <a:t>Nibley, Lecture 4 Intro (47) “The sacral kingship went out of the window, and there was revolution everywhere. Suddenly, the founders of most of the world’s great religions appeared. They are all strictly contemporary with Lehi.”</a:t>
            </a:r>
            <a:endParaRPr/>
          </a:p>
          <a:p>
            <a:pPr indent="-228600" lvl="0" marL="228600" rtl="0" algn="l">
              <a:spcBef>
                <a:spcPts val="0"/>
              </a:spcBef>
              <a:spcAft>
                <a:spcPts val="0"/>
              </a:spcAft>
              <a:buClr>
                <a:schemeClr val="dk1"/>
              </a:buClr>
              <a:buSzPts val="1200"/>
              <a:buFont typeface="Calibri"/>
              <a:buAutoNum type="arabicParenR"/>
            </a:pPr>
            <a:r>
              <a:rPr lang="en-US"/>
              <a:t>…”It’s very sad, as you know. It begins on a note of destruction and ends on a note of </a:t>
            </a:r>
            <a:r>
              <a:rPr lang="en-US"/>
              <a:t>destruction</a:t>
            </a:r>
            <a:r>
              <a:rPr lang="en-US"/>
              <a:t>. It begins with lone survivors in the wilderness and ends with a lone survivor. There’s nothing more sad than survival; it’s a dirty word.” (Nibley, Lecture 5, 62)</a:t>
            </a:r>
            <a:endParaRPr/>
          </a:p>
          <a:p>
            <a:pPr indent="-228600" lvl="1" marL="685800" rtl="0" algn="l">
              <a:spcBef>
                <a:spcPts val="0"/>
              </a:spcBef>
              <a:spcAft>
                <a:spcPts val="0"/>
              </a:spcAft>
              <a:buClr>
                <a:schemeClr val="dk1"/>
              </a:buClr>
              <a:buSzPts val="1200"/>
              <a:buFont typeface="Calibri"/>
              <a:buAutoNum type="arabicParenR"/>
            </a:pPr>
            <a:r>
              <a:rPr lang="en-US"/>
              <a:t>BOM mentions destruction 456 times- it’s “the theme,” according to Nibley. Repent mentioned 360 times. “They are almost always mentioned in the same breath,” Nibley writes, “as they are here (1 Ne 1:4). You have your choice: You can repent, or you can be destroyed.” (Lec 8, 106)</a:t>
            </a:r>
            <a:endParaRPr/>
          </a:p>
          <a:p>
            <a:pPr indent="-228600" lvl="0" marL="228600" rtl="0" algn="l">
              <a:spcBef>
                <a:spcPts val="0"/>
              </a:spcBef>
              <a:spcAft>
                <a:spcPts val="0"/>
              </a:spcAft>
              <a:buClr>
                <a:schemeClr val="dk1"/>
              </a:buClr>
              <a:buSzPts val="1200"/>
              <a:buFont typeface="Calibri"/>
              <a:buAutoNum type="arabicParenR"/>
            </a:pPr>
            <a:r>
              <a:rPr lang="en-US"/>
              <a:t>“Lehi counted among his contemporaries not only the greatest first names in science, politics, and business, but also the most </a:t>
            </a:r>
            <a:r>
              <a:rPr lang="en-US"/>
              <a:t>illustrious</a:t>
            </a:r>
            <a:r>
              <a:rPr lang="en-US"/>
              <a:t> religious founders known to history…” (Lecture 4, 47)</a:t>
            </a:r>
            <a:endParaRPr/>
          </a:p>
          <a:p>
            <a:pPr indent="-228600" lvl="0" marL="228600" rtl="0" algn="l">
              <a:spcBef>
                <a:spcPts val="0"/>
              </a:spcBef>
              <a:spcAft>
                <a:spcPts val="0"/>
              </a:spcAft>
              <a:buClr>
                <a:schemeClr val="dk1"/>
              </a:buClr>
              <a:buSzPts val="1200"/>
              <a:buFont typeface="Calibri"/>
              <a:buAutoNum type="arabicParenR"/>
            </a:pPr>
            <a:r>
              <a:rPr lang="en-US"/>
              <a:t>Jeremiah: Prophesied in the 13th year of Josiah until after the downfall of Jerusalem, over 40 years (626-586). He faced much opposition, </a:t>
            </a:r>
            <a:r>
              <a:rPr lang="en-US"/>
              <a:t>insult</a:t>
            </a:r>
            <a:r>
              <a:rPr lang="en-US"/>
              <a:t>, mobs, cruelty, and After the fall of jerusalem, the Jews who escaped into Egypt “took Jeremiah with them as a kind of fetish (43:6), and at last, according to tradition, stoned him to death.” (Bible Dictionary)</a:t>
            </a:r>
            <a:endParaRPr/>
          </a:p>
        </p:txBody>
      </p:sp>
      <p:sp>
        <p:nvSpPr>
          <p:cNvPr id="171" name="Google Shape;17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Garfield Elm Chapel- first in England</a:t>
            </a:r>
            <a:endParaRPr/>
          </a:p>
        </p:txBody>
      </p:sp>
      <p:sp>
        <p:nvSpPr>
          <p:cNvPr id="194" name="Google Shape;19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Millet “Questions, loc 66”</a:t>
            </a:r>
            <a:endParaRPr/>
          </a:p>
        </p:txBody>
      </p:sp>
      <p:sp>
        <p:nvSpPr>
          <p:cNvPr id="203" name="Google Shape;20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What are some instances in the first 5 chapters of Nephi that show the Lord’s tender mercies? Blessings that are “personal and individualized”?</a:t>
            </a:r>
            <a:endParaRPr/>
          </a:p>
          <a:p>
            <a:pPr indent="0" lvl="0" marL="0" rtl="0" algn="l">
              <a:spcBef>
                <a:spcPts val="0"/>
              </a:spcBef>
              <a:spcAft>
                <a:spcPts val="0"/>
              </a:spcAft>
              <a:buNone/>
            </a:pPr>
            <a:r>
              <a:rPr lang="en-US"/>
              <a:t>2) According to 1 Ne 1:20, who receives the Lord’s tender mercies? (all those whom he hath chosen)</a:t>
            </a:r>
            <a:endParaRPr/>
          </a:p>
          <a:p>
            <a:pPr indent="0" lvl="0" marL="0" rtl="0" algn="l">
              <a:spcBef>
                <a:spcPts val="0"/>
              </a:spcBef>
              <a:spcAft>
                <a:spcPts val="0"/>
              </a:spcAft>
              <a:buNone/>
            </a:pPr>
            <a:r>
              <a:rPr lang="en-US"/>
              <a:t>3) What does Nephi say qualified people to be chosen? (faith)</a:t>
            </a:r>
            <a:endParaRPr/>
          </a:p>
        </p:txBody>
      </p:sp>
      <p:sp>
        <p:nvSpPr>
          <p:cNvPr id="210" name="Google Shape;21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are chosen as we 1) love one another, and 2) choose God.</a:t>
            </a:r>
            <a:endParaRPr/>
          </a:p>
          <a:p>
            <a:pPr indent="-228600" lvl="0" marL="228600" rtl="0" algn="l">
              <a:spcBef>
                <a:spcPts val="0"/>
              </a:spcBef>
              <a:spcAft>
                <a:spcPts val="0"/>
              </a:spcAft>
              <a:buClr>
                <a:schemeClr val="dk1"/>
              </a:buClr>
              <a:buSzPts val="1200"/>
              <a:buFont typeface="Calibri"/>
              <a:buAutoNum type="arabicParenR"/>
            </a:pPr>
            <a:r>
              <a:rPr lang="en-US"/>
              <a:t>What do you think it means to “choose God?”</a:t>
            </a:r>
            <a:endParaRPr/>
          </a:p>
          <a:p>
            <a:pPr indent="-228600" lvl="0" marL="228600" rtl="0" algn="l">
              <a:spcBef>
                <a:spcPts val="0"/>
              </a:spcBef>
              <a:spcAft>
                <a:spcPts val="0"/>
              </a:spcAft>
              <a:buClr>
                <a:schemeClr val="dk1"/>
              </a:buClr>
              <a:buSzPts val="1200"/>
              <a:buFont typeface="Calibri"/>
              <a:buAutoNum type="arabicParenR"/>
            </a:pPr>
            <a:r>
              <a:rPr lang="en-US"/>
              <a:t>How does loving others help us “choose God” and become “chosen” to receive his tender mercies?</a:t>
            </a:r>
            <a:endParaRPr/>
          </a:p>
          <a:p>
            <a:pPr indent="-228600" lvl="0" marL="228600" rtl="0" algn="l">
              <a:spcBef>
                <a:spcPts val="0"/>
              </a:spcBef>
              <a:spcAft>
                <a:spcPts val="0"/>
              </a:spcAft>
              <a:buClr>
                <a:schemeClr val="dk1"/>
              </a:buClr>
              <a:buSzPts val="1200"/>
              <a:buFont typeface="Calibri"/>
              <a:buAutoNum type="arabicParenR"/>
            </a:pPr>
            <a:r>
              <a:rPr lang="en-US"/>
              <a:t>When/how have you recognized the Lord’s tender mercies or </a:t>
            </a:r>
            <a:r>
              <a:rPr lang="en-US"/>
              <a:t>deliverance</a:t>
            </a:r>
            <a:r>
              <a:rPr lang="en-US"/>
              <a:t> in your life/the life of someone you know?</a:t>
            </a:r>
            <a:endParaRPr/>
          </a:p>
        </p:txBody>
      </p:sp>
      <p:sp>
        <p:nvSpPr>
          <p:cNvPr id="217" name="Google Shape;21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2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27"/>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2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27"/>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6"/>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6"/>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36"/>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36"/>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36"/>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3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37"/>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7"/>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37"/>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37"/>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38"/>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38"/>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38"/>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8"/>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3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38"/>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38"/>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38"/>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38"/>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3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39"/>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3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39"/>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39"/>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39"/>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39"/>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4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40"/>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4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40"/>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40"/>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40"/>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40"/>
          <p:cNvSpPr/>
          <p:nvPr>
            <p:ph idx="2" type="pic"/>
          </p:nvPr>
        </p:nvSpPr>
        <p:spPr>
          <a:xfrm rot="247118">
            <a:off x="5075220" y="1165774"/>
            <a:ext cx="1243584" cy="1664208"/>
          </a:xfrm>
          <a:prstGeom prst="rect">
            <a:avLst/>
          </a:prstGeom>
          <a:solidFill>
            <a:srgbClr val="ECECEC"/>
          </a:solidFill>
          <a:ln>
            <a:noFill/>
          </a:ln>
        </p:spPr>
      </p:sp>
      <p:sp>
        <p:nvSpPr>
          <p:cNvPr id="137" name="Google Shape;137;p40"/>
          <p:cNvSpPr/>
          <p:nvPr>
            <p:ph idx="3" type="pic"/>
          </p:nvPr>
        </p:nvSpPr>
        <p:spPr>
          <a:xfrm rot="271248">
            <a:off x="6523020" y="784774"/>
            <a:ext cx="1243584" cy="1664208"/>
          </a:xfrm>
          <a:prstGeom prst="rect">
            <a:avLst/>
          </a:prstGeom>
          <a:solidFill>
            <a:srgbClr val="ECECEC"/>
          </a:solidFill>
          <a:ln>
            <a:noFill/>
          </a:ln>
        </p:spPr>
      </p:sp>
      <p:sp>
        <p:nvSpPr>
          <p:cNvPr id="138" name="Google Shape;138;p40"/>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40"/>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40"/>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4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1"/>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4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41"/>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42"/>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2"/>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4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42"/>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8"/>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2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28"/>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2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34" name="Google Shape;34;p29"/>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5" name="Google Shape;35;p29"/>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36" name="Google Shape;36;p29"/>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7" name="Google Shape;37;p2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0" name="Google Shape;40;p29"/>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3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0"/>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44" name="Google Shape;44;p30"/>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45" name="Google Shape;45;p3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8" name="Google Shape;48;p30"/>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49" name="Shape 49"/>
        <p:cNvGrpSpPr/>
        <p:nvPr/>
      </p:nvGrpSpPr>
      <p:grpSpPr>
        <a:xfrm>
          <a:off x="0" y="0"/>
          <a:ext cx="0" cy="0"/>
          <a:chOff x="0" y="0"/>
          <a:chExt cx="0" cy="0"/>
        </a:xfrm>
      </p:grpSpPr>
      <p:pic>
        <p:nvPicPr>
          <p:cNvPr descr="TitlePageOverlay.png" id="50" name="Google Shape;50;p3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1" name="Google Shape;51;p31"/>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53" name="Google Shape;53;p3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6" name="Google Shape;56;p31"/>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57" name="Google Shape;57;p31"/>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58" name="Google Shape;58;p31"/>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59" name="Google Shape;59;p31"/>
          <p:cNvSpPr/>
          <p:nvPr>
            <p:ph idx="2" type="pic"/>
          </p:nvPr>
        </p:nvSpPr>
        <p:spPr>
          <a:xfrm rot="-345366">
            <a:off x="2256146" y="735839"/>
            <a:ext cx="1243584" cy="1664208"/>
          </a:xfrm>
          <a:prstGeom prst="rect">
            <a:avLst/>
          </a:prstGeom>
          <a:solidFill>
            <a:srgbClr val="ECECEC"/>
          </a:solidFill>
          <a:ln>
            <a:noFill/>
          </a:ln>
        </p:spPr>
      </p:sp>
      <p:sp>
        <p:nvSpPr>
          <p:cNvPr id="60" name="Google Shape;60;p31"/>
          <p:cNvSpPr/>
          <p:nvPr>
            <p:ph idx="3" type="pic"/>
          </p:nvPr>
        </p:nvSpPr>
        <p:spPr>
          <a:xfrm rot="-284352">
            <a:off x="5321748" y="780292"/>
            <a:ext cx="1243584" cy="1664208"/>
          </a:xfrm>
          <a:prstGeom prst="rect">
            <a:avLst/>
          </a:prstGeom>
          <a:solidFill>
            <a:srgbClr val="ECECEC"/>
          </a:solidFill>
          <a:ln>
            <a:noFill/>
          </a:ln>
        </p:spPr>
      </p:sp>
      <p:pic>
        <p:nvPicPr>
          <p:cNvPr descr="pictureStamp-Frame.png" id="61" name="Google Shape;61;p31"/>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62" name="Google Shape;62;p31"/>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32"/>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2"/>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66" name="Google Shape;66;p3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9" name="Google Shape;69;p32"/>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3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5"/>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5"/>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35"/>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35"/>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26"/>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2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2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2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2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 Id="rId4" Type="http://schemas.openxmlformats.org/officeDocument/2006/relationships/hyperlink" Target="http://www.drchristinahibbert.com" TargetMode="External"/><Relationship Id="rId5" Type="http://schemas.openxmlformats.org/officeDocument/2006/relationships/hyperlink" Target="http://www.likeawateredgarde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1" Type="http://schemas.openxmlformats.org/officeDocument/2006/relationships/hyperlink" Target="https://www.lds.org/scriptures/bofm/3-ne/10.17?lang=eng%2316" TargetMode="External"/><Relationship Id="rId10" Type="http://schemas.openxmlformats.org/officeDocument/2006/relationships/hyperlink" Target="https://www.lds.org/scriptures/bofm/2-ne/4.2,15?lang=eng%231" TargetMode="External"/><Relationship Id="rId12"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lds.org/scriptures/bofm/1-ne/3.3?lang=eng%232" TargetMode="External"/><Relationship Id="rId4" Type="http://schemas.openxmlformats.org/officeDocument/2006/relationships/hyperlink" Target="https://www.lds.org/ensign/1998/04/moses-witness-of-jesus-christ?lang=eng" TargetMode="External"/><Relationship Id="rId9" Type="http://schemas.openxmlformats.org/officeDocument/2006/relationships/hyperlink" Target="https://www.lds.org/scriptures/bofm/1-ne/19.10,21?lang=eng%239" TargetMode="External"/><Relationship Id="rId5" Type="http://schemas.openxmlformats.org/officeDocument/2006/relationships/hyperlink" Target="https://www.lds.org/scriptures/bofm/1-ne/3.3,20?lang=eng%232" TargetMode="External"/><Relationship Id="rId6" Type="http://schemas.openxmlformats.org/officeDocument/2006/relationships/hyperlink" Target="https://www.lds.org/scriptures/bofm/1-ne/4.15-16?lang=eng%2314" TargetMode="External"/><Relationship Id="rId7" Type="http://schemas.openxmlformats.org/officeDocument/2006/relationships/hyperlink" Target="https://www.lds.org/scriptures/bofm/1-ne/5.11-14?lang=eng%2310" TargetMode="External"/><Relationship Id="rId8" Type="http://schemas.openxmlformats.org/officeDocument/2006/relationships/hyperlink" Target="https://www.lds.org/scriptures/bofm/1-ne/13.23?lang=eng%232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lds.org/scriptures/bofm/1-ne/3.19?lang=eng%2318" TargetMode="External"/><Relationship Id="rId4" Type="http://schemas.openxmlformats.org/officeDocument/2006/relationships/hyperlink" Target="https://www.lds.org/scriptures/bofm/1-ne/22.30?lang=eng%2329" TargetMode="External"/><Relationship Id="rId5" Type="http://schemas.openxmlformats.org/officeDocument/2006/relationships/hyperlink" Target="https://www.lds.org/scriptures/bofm/omni/1.14-18?lang=eng%231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lds.org/scriptures/dc-testament/dc/46.15?lang=eng%231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0" name="Google Shape;160;p1"/>
          <p:cNvSpPr txBox="1"/>
          <p:nvPr>
            <p:ph idx="1" type="subTitle"/>
          </p:nvPr>
        </p:nvSpPr>
        <p:spPr>
          <a:xfrm>
            <a:off x="571500" y="4419599"/>
            <a:ext cx="8001000" cy="243840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Clr>
                <a:schemeClr val="dk1"/>
              </a:buClr>
              <a:buSzPct val="100000"/>
              <a:buNone/>
            </a:pPr>
            <a:r>
              <a:t/>
            </a:r>
            <a:endParaRPr/>
          </a:p>
          <a:p>
            <a:pPr indent="0" lvl="0" marL="0" rtl="0" algn="ctr">
              <a:spcBef>
                <a:spcPts val="0"/>
              </a:spcBef>
              <a:spcAft>
                <a:spcPts val="0"/>
              </a:spcAft>
              <a:buClr>
                <a:schemeClr val="dk1"/>
              </a:buClr>
              <a:buSzPct val="100000"/>
              <a:buNone/>
            </a:pPr>
            <a:r>
              <a:rPr b="1" lang="en-US"/>
              <a:t>Lesson 2: 1 Nephi 1-11</a:t>
            </a:r>
            <a:endParaRPr/>
          </a:p>
          <a:p>
            <a:pPr indent="0" lvl="0" marL="0" rtl="0" algn="ctr">
              <a:spcBef>
                <a:spcPts val="0"/>
              </a:spcBef>
              <a:spcAft>
                <a:spcPts val="0"/>
              </a:spcAft>
              <a:buClr>
                <a:schemeClr val="dk1"/>
              </a:buClr>
              <a:buSzPct val="100000"/>
              <a:buNone/>
            </a:pPr>
            <a:r>
              <a:rPr i="1" lang="en-US"/>
              <a:t>Choose God: A Christ-Centered Vision</a:t>
            </a:r>
            <a:endParaRPr/>
          </a:p>
          <a:p>
            <a:pPr indent="0" lvl="0" marL="0" rtl="0" algn="ctr">
              <a:spcBef>
                <a:spcPts val="0"/>
              </a:spcBef>
              <a:spcAft>
                <a:spcPts val="0"/>
              </a:spcAft>
              <a:buClr>
                <a:schemeClr val="dk1"/>
              </a:buClr>
              <a:buSzPct val="100000"/>
              <a:buNone/>
            </a:pPr>
            <a:r>
              <a:t/>
            </a:r>
            <a:endParaRPr/>
          </a:p>
          <a:p>
            <a:pPr indent="0" lvl="0" marL="0" rtl="0" algn="ctr">
              <a:spcBef>
                <a:spcPts val="0"/>
              </a:spcBef>
              <a:spcAft>
                <a:spcPts val="0"/>
              </a:spcAft>
              <a:buClr>
                <a:schemeClr val="dk1"/>
              </a:buClr>
              <a:buSzPct val="100000"/>
              <a:buNone/>
            </a:pPr>
            <a:r>
              <a:rPr i="1" lang="en-US"/>
              <a:t>Christina G. Hibbert</a:t>
            </a:r>
            <a:endParaRPr i="1"/>
          </a:p>
          <a:p>
            <a:pPr indent="0" lvl="0" marL="0" rtl="0" algn="ctr">
              <a:spcBef>
                <a:spcPts val="0"/>
              </a:spcBef>
              <a:spcAft>
                <a:spcPts val="0"/>
              </a:spcAft>
              <a:buClr>
                <a:schemeClr val="dk1"/>
              </a:buClr>
              <a:buSzPct val="100000"/>
              <a:buNone/>
            </a:pPr>
            <a:r>
              <a:rPr i="1" lang="en-US" u="sng">
                <a:solidFill>
                  <a:schemeClr val="hlink"/>
                </a:solidFill>
                <a:hlinkClick r:id="rId3"/>
              </a:rPr>
              <a:t>christi@drchristinahibbert.com</a:t>
            </a:r>
            <a:endParaRPr i="1"/>
          </a:p>
          <a:p>
            <a:pPr indent="0" lvl="0" marL="0" rtl="0" algn="ctr">
              <a:spcBef>
                <a:spcPts val="0"/>
              </a:spcBef>
              <a:spcAft>
                <a:spcPts val="0"/>
              </a:spcAft>
              <a:buClr>
                <a:schemeClr val="dk1"/>
              </a:buClr>
              <a:buSzPct val="100000"/>
              <a:buNone/>
            </a:pPr>
            <a:r>
              <a:rPr i="1" lang="en-US" u="sng">
                <a:solidFill>
                  <a:schemeClr val="hlink"/>
                </a:solidFill>
                <a:hlinkClick r:id="rId4"/>
              </a:rPr>
              <a:t>www.drchristinahibbert.com</a:t>
            </a:r>
            <a:endParaRPr i="1"/>
          </a:p>
          <a:p>
            <a:pPr indent="0" lvl="0" marL="0" rtl="0" algn="ctr">
              <a:spcBef>
                <a:spcPts val="0"/>
              </a:spcBef>
              <a:spcAft>
                <a:spcPts val="0"/>
              </a:spcAft>
              <a:buClr>
                <a:schemeClr val="dk1"/>
              </a:buClr>
              <a:buSzPct val="100000"/>
              <a:buNone/>
            </a:pPr>
            <a:r>
              <a:rPr i="1" lang="en-US" u="sng">
                <a:solidFill>
                  <a:schemeClr val="hlink"/>
                </a:solidFill>
                <a:hlinkClick r:id="rId5"/>
              </a:rPr>
              <a:t>www.likeawateredgarden.com</a:t>
            </a:r>
            <a:br>
              <a:rPr i="1" lang="en-US"/>
            </a:b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Journey…</a:t>
            </a:r>
            <a:endParaRPr/>
          </a:p>
        </p:txBody>
      </p:sp>
      <p:sp>
        <p:nvSpPr>
          <p:cNvPr id="227" name="Google Shape;227;p10"/>
          <p:cNvSpPr txBox="1"/>
          <p:nvPr>
            <p:ph idx="1" type="body"/>
          </p:nvPr>
        </p:nvSpPr>
        <p:spPr>
          <a:xfrm>
            <a:off x="195370" y="1688767"/>
            <a:ext cx="4847315" cy="5038388"/>
          </a:xfrm>
          <a:prstGeom prst="rect">
            <a:avLst/>
          </a:prstGeom>
          <a:noFill/>
          <a:ln>
            <a:noFill/>
          </a:ln>
        </p:spPr>
        <p:txBody>
          <a:bodyPr anchorCtr="0" anchor="t" bIns="45700" lIns="91425" spcFirstLastPara="1" rIns="91425" wrap="square" tIns="45700">
            <a:normAutofit fontScale="77500" lnSpcReduction="20000"/>
          </a:bodyPr>
          <a:lstStyle/>
          <a:p>
            <a:pPr indent="-457200" lvl="0" marL="457200" rtl="0" algn="l">
              <a:spcBef>
                <a:spcPts val="0"/>
              </a:spcBef>
              <a:spcAft>
                <a:spcPts val="0"/>
              </a:spcAft>
              <a:buClr>
                <a:schemeClr val="dk1"/>
              </a:buClr>
              <a:buSzPct val="100000"/>
              <a:buChar char="🟇"/>
            </a:pPr>
            <a:r>
              <a:rPr lang="en-US"/>
              <a:t>Lehi’s family’s journey (2:4-10)</a:t>
            </a:r>
            <a:endParaRPr/>
          </a:p>
          <a:p>
            <a:pPr indent="-457200" lvl="1" marL="914400" rtl="0" algn="l">
              <a:spcBef>
                <a:spcPts val="2000"/>
              </a:spcBef>
              <a:spcAft>
                <a:spcPts val="0"/>
              </a:spcAft>
              <a:buSzPct val="100000"/>
              <a:buChar char="🟇"/>
            </a:pPr>
            <a:r>
              <a:rPr lang="en-US"/>
              <a:t>We, too, are traveling through the wilderness.</a:t>
            </a:r>
            <a:endParaRPr/>
          </a:p>
          <a:p>
            <a:pPr indent="-457200" lvl="0" marL="457200" rtl="0" algn="l">
              <a:spcBef>
                <a:spcPts val="1000"/>
              </a:spcBef>
              <a:spcAft>
                <a:spcPts val="0"/>
              </a:spcAft>
              <a:buClr>
                <a:schemeClr val="dk1"/>
              </a:buClr>
              <a:buSzPct val="100000"/>
              <a:buChar char="🟇"/>
            </a:pPr>
            <a:r>
              <a:rPr lang="en-US"/>
              <a:t>Laman &amp; Lemuel’s Response? (2:11-13)</a:t>
            </a:r>
            <a:endParaRPr/>
          </a:p>
          <a:p>
            <a:pPr indent="-457200" lvl="0" marL="457200" rtl="0" algn="l">
              <a:spcBef>
                <a:spcPts val="2000"/>
              </a:spcBef>
              <a:spcAft>
                <a:spcPts val="0"/>
              </a:spcAft>
              <a:buClr>
                <a:schemeClr val="dk1"/>
              </a:buClr>
              <a:buSzPct val="100000"/>
              <a:buChar char="🟇"/>
            </a:pPr>
            <a:r>
              <a:rPr lang="en-US"/>
              <a:t>Lehi’s Response? (Ne 2:14)</a:t>
            </a:r>
            <a:endParaRPr/>
          </a:p>
          <a:p>
            <a:pPr indent="-457200" lvl="1" marL="914400" rtl="0" algn="l">
              <a:spcBef>
                <a:spcPts val="2000"/>
              </a:spcBef>
              <a:spcAft>
                <a:spcPts val="0"/>
              </a:spcAft>
              <a:buSzPct val="100000"/>
              <a:buChar char="🟇"/>
            </a:pPr>
            <a:r>
              <a:rPr lang="en-US"/>
              <a:t>They couldn’t complain, but  did they change their minds?</a:t>
            </a:r>
            <a:endParaRPr/>
          </a:p>
          <a:p>
            <a:pPr indent="-457200" lvl="0" marL="457200" rtl="0" algn="l">
              <a:spcBef>
                <a:spcPts val="1000"/>
              </a:spcBef>
              <a:spcAft>
                <a:spcPts val="0"/>
              </a:spcAft>
              <a:buClr>
                <a:schemeClr val="dk1"/>
              </a:buClr>
              <a:buSzPct val="100000"/>
              <a:buChar char="🟇"/>
            </a:pPr>
            <a:r>
              <a:rPr lang="en-US"/>
              <a:t>Nephi’s Response? (Ne 2:16-18)</a:t>
            </a:r>
            <a:endParaRPr/>
          </a:p>
          <a:p>
            <a:pPr indent="-457200" lvl="1" marL="914400" rtl="0" algn="l">
              <a:spcBef>
                <a:spcPts val="2000"/>
              </a:spcBef>
              <a:spcAft>
                <a:spcPts val="0"/>
              </a:spcAft>
              <a:buSzPct val="100000"/>
              <a:buChar char="🟇"/>
            </a:pPr>
            <a:r>
              <a:rPr lang="en-US"/>
              <a:t>Did he like the idea? No. BUT he </a:t>
            </a:r>
            <a:r>
              <a:rPr i="1" lang="en-US"/>
              <a:t>desired </a:t>
            </a:r>
            <a:r>
              <a:rPr lang="en-US"/>
              <a:t>to know, he prayed, &amp; received revelation</a:t>
            </a:r>
            <a:endParaRPr/>
          </a:p>
          <a:p>
            <a:pPr indent="-457200" lvl="1" marL="914400" rtl="0" algn="l">
              <a:spcBef>
                <a:spcPts val="1000"/>
              </a:spcBef>
              <a:spcAft>
                <a:spcPts val="0"/>
              </a:spcAft>
              <a:buSzPct val="100000"/>
              <a:buChar char="🟇"/>
            </a:pPr>
            <a:r>
              <a:rPr lang="en-US"/>
              <a:t>Convinced his brother, Sam &amp; Prayed for his other brothers</a:t>
            </a:r>
            <a:endParaRPr/>
          </a:p>
          <a:p>
            <a:pPr indent="0" lvl="1" marL="457200" rtl="0" algn="ctr">
              <a:spcBef>
                <a:spcPts val="1000"/>
              </a:spcBef>
              <a:spcAft>
                <a:spcPts val="0"/>
              </a:spcAft>
              <a:buSzPct val="100000"/>
              <a:buNone/>
            </a:pPr>
            <a:r>
              <a:t/>
            </a:r>
            <a:endParaRPr i="1"/>
          </a:p>
          <a:p>
            <a:pPr indent="0" lvl="1" marL="457200" rtl="0" algn="ctr">
              <a:spcBef>
                <a:spcPts val="1000"/>
              </a:spcBef>
              <a:spcAft>
                <a:spcPts val="0"/>
              </a:spcAft>
              <a:buSzPct val="100000"/>
              <a:buNone/>
            </a:pPr>
            <a:r>
              <a:rPr i="1" lang="en-US"/>
              <a:t>What would OUR response be?</a:t>
            </a:r>
            <a:endParaRPr i="1"/>
          </a:p>
        </p:txBody>
      </p:sp>
      <p:pic>
        <p:nvPicPr>
          <p:cNvPr descr="32506_000_057_04-possibleroute.pdf" id="228" name="Google Shape;228;p10"/>
          <p:cNvPicPr preferRelativeResize="0"/>
          <p:nvPr/>
        </p:nvPicPr>
        <p:blipFill rotWithShape="1">
          <a:blip r:embed="rId3">
            <a:alphaModFix/>
          </a:blip>
          <a:srcRect b="0" l="0" r="0" t="0"/>
          <a:stretch/>
        </p:blipFill>
        <p:spPr>
          <a:xfrm>
            <a:off x="5042684" y="1546983"/>
            <a:ext cx="3892645" cy="53110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“I will go and do…”</a:t>
            </a:r>
            <a:br>
              <a:rPr lang="en-US" sz="1200"/>
            </a:br>
            <a:r>
              <a:rPr i="1" lang="en-US" sz="3600"/>
              <a:t>We can do hard things</a:t>
            </a:r>
            <a:endParaRPr i="1"/>
          </a:p>
        </p:txBody>
      </p:sp>
      <p:sp>
        <p:nvSpPr>
          <p:cNvPr id="235" name="Google Shape;235;p11"/>
          <p:cNvSpPr txBox="1"/>
          <p:nvPr>
            <p:ph idx="1" type="body"/>
          </p:nvPr>
        </p:nvSpPr>
        <p:spPr>
          <a:xfrm>
            <a:off x="372534" y="2009773"/>
            <a:ext cx="8349328" cy="4703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Returning to Jerusalem, part 1 (1Ne 3 &amp; 4)</a:t>
            </a:r>
            <a:endParaRPr/>
          </a:p>
          <a:p>
            <a:pPr indent="-457200" lvl="0" marL="457200" rtl="0" algn="l">
              <a:spcBef>
                <a:spcPts val="2000"/>
              </a:spcBef>
              <a:spcAft>
                <a:spcPts val="0"/>
              </a:spcAft>
              <a:buClr>
                <a:schemeClr val="dk1"/>
              </a:buClr>
              <a:buSzPts val="2000"/>
              <a:buChar char="🟇"/>
            </a:pPr>
            <a:r>
              <a:rPr lang="en-US" sz="2000"/>
              <a:t>Why did Laman &amp; Lemuel say this command was a “hard thing?”</a:t>
            </a:r>
            <a:endParaRPr/>
          </a:p>
          <a:p>
            <a:pPr indent="-457200" lvl="1" marL="914400" rtl="0" algn="l">
              <a:spcBef>
                <a:spcPts val="2000"/>
              </a:spcBef>
              <a:spcAft>
                <a:spcPts val="0"/>
              </a:spcAft>
              <a:buSzPts val="1800"/>
              <a:buChar char="🟇"/>
            </a:pPr>
            <a:r>
              <a:rPr lang="en-US" sz="1800"/>
              <a:t>Approx 180 miles from Jerusalem to Red Sea</a:t>
            </a:r>
            <a:endParaRPr/>
          </a:p>
          <a:p>
            <a:pPr indent="-457200" lvl="1" marL="914400" rtl="0" algn="l">
              <a:spcBef>
                <a:spcPts val="1000"/>
              </a:spcBef>
              <a:spcAft>
                <a:spcPts val="0"/>
              </a:spcAft>
              <a:buSzPts val="1800"/>
              <a:buChar char="🟇"/>
            </a:pPr>
            <a:r>
              <a:rPr lang="en-US" sz="1800"/>
              <a:t>Lehi &amp; family traveled 3 days beyond this</a:t>
            </a:r>
            <a:endParaRPr/>
          </a:p>
          <a:p>
            <a:pPr indent="-457200" lvl="1" marL="914400" rtl="0" algn="l">
              <a:spcBef>
                <a:spcPts val="1000"/>
              </a:spcBef>
              <a:spcAft>
                <a:spcPts val="0"/>
              </a:spcAft>
              <a:buSzPts val="1800"/>
              <a:buChar char="🟇"/>
            </a:pPr>
            <a:r>
              <a:rPr lang="en-US" sz="1800"/>
              <a:t>At least 12-14 day trip, one way</a:t>
            </a:r>
            <a:endParaRPr/>
          </a:p>
          <a:p>
            <a:pPr indent="-457200" lvl="0" marL="457200" rtl="0" algn="l">
              <a:spcBef>
                <a:spcPts val="1000"/>
              </a:spcBef>
              <a:spcAft>
                <a:spcPts val="0"/>
              </a:spcAft>
              <a:buClr>
                <a:schemeClr val="dk1"/>
              </a:buClr>
              <a:buSzPts val="2000"/>
              <a:buChar char="🟇"/>
            </a:pPr>
            <a:r>
              <a:rPr lang="en-US" sz="2000"/>
              <a:t>What was Nephi’s response? (1 Ne 3:7)</a:t>
            </a:r>
            <a:endParaRPr/>
          </a:p>
          <a:p>
            <a:pPr indent="-457200" lvl="0" marL="457200" rtl="0" algn="l">
              <a:spcBef>
                <a:spcPts val="2000"/>
              </a:spcBef>
              <a:spcAft>
                <a:spcPts val="0"/>
              </a:spcAft>
              <a:buClr>
                <a:schemeClr val="dk1"/>
              </a:buClr>
              <a:buSzPts val="2000"/>
              <a:buChar char="🟇"/>
            </a:pPr>
            <a:r>
              <a:rPr lang="en-US" sz="2000"/>
              <a:t>How did Nephi know God would “prepare a way?”</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“I was led by the Spirit...”</a:t>
            </a:r>
            <a:endParaRPr/>
          </a:p>
        </p:txBody>
      </p:sp>
      <p:sp>
        <p:nvSpPr>
          <p:cNvPr id="241" name="Google Shape;241;p12"/>
          <p:cNvSpPr txBox="1"/>
          <p:nvPr>
            <p:ph idx="1" type="body"/>
          </p:nvPr>
        </p:nvSpPr>
        <p:spPr>
          <a:xfrm>
            <a:off x="571500" y="2438117"/>
            <a:ext cx="3379272"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Nephi &amp; Laban (1 Ne 4:6-7)</a:t>
            </a:r>
            <a:endParaRPr/>
          </a:p>
          <a:p>
            <a:pPr indent="-457200" lvl="0" marL="457200" rtl="0" algn="l">
              <a:spcBef>
                <a:spcPts val="2000"/>
              </a:spcBef>
              <a:spcAft>
                <a:spcPts val="0"/>
              </a:spcAft>
              <a:buClr>
                <a:schemeClr val="dk1"/>
              </a:buClr>
              <a:buSzPts val="2400"/>
              <a:buChar char="🟇"/>
            </a:pPr>
            <a:r>
              <a:rPr lang="en-US"/>
              <a:t>“Nevertheless, I went forth…”</a:t>
            </a:r>
            <a:endParaRPr/>
          </a:p>
        </p:txBody>
      </p:sp>
      <p:pic>
        <p:nvPicPr>
          <p:cNvPr descr="32506_all_002_03-swordoflaban.jpg" id="242" name="Google Shape;242;p12"/>
          <p:cNvPicPr preferRelativeResize="0"/>
          <p:nvPr/>
        </p:nvPicPr>
        <p:blipFill rotWithShape="1">
          <a:blip r:embed="rId3">
            <a:alphaModFix/>
          </a:blip>
          <a:srcRect b="0" l="0" r="0" t="0"/>
          <a:stretch/>
        </p:blipFill>
        <p:spPr>
          <a:xfrm>
            <a:off x="4733723" y="1417638"/>
            <a:ext cx="3460794" cy="52836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Scriptures…</a:t>
            </a:r>
            <a:endParaRPr/>
          </a:p>
        </p:txBody>
      </p:sp>
      <p:sp>
        <p:nvSpPr>
          <p:cNvPr id="248" name="Google Shape;248;p13"/>
          <p:cNvSpPr txBox="1"/>
          <p:nvPr>
            <p:ph idx="1" type="body"/>
          </p:nvPr>
        </p:nvSpPr>
        <p:spPr>
          <a:xfrm>
            <a:off x="2489199" y="1904999"/>
            <a:ext cx="6523567" cy="4580467"/>
          </a:xfrm>
          <a:prstGeom prst="rect">
            <a:avLst/>
          </a:prstGeom>
          <a:noFill/>
          <a:ln>
            <a:noFill/>
          </a:ln>
        </p:spPr>
        <p:txBody>
          <a:bodyPr anchorCtr="0" anchor="t" bIns="45700" lIns="91425" spcFirstLastPara="1" rIns="91425" wrap="square" tIns="45700">
            <a:normAutofit fontScale="85000" lnSpcReduction="10000"/>
          </a:bodyPr>
          <a:lstStyle/>
          <a:p>
            <a:pPr indent="-445769" lvl="0" marL="457200" rtl="0" algn="l">
              <a:spcBef>
                <a:spcPts val="0"/>
              </a:spcBef>
              <a:spcAft>
                <a:spcPts val="0"/>
              </a:spcAft>
              <a:buClr>
                <a:schemeClr val="dk1"/>
              </a:buClr>
              <a:buSzPct val="100000"/>
              <a:buFont typeface="Lustria"/>
              <a:buAutoNum type="arabicPeriod"/>
            </a:pPr>
            <a:r>
              <a:rPr lang="en-US"/>
              <a:t>Preserve History, Genealogy, the Word of God</a:t>
            </a:r>
            <a:endParaRPr/>
          </a:p>
          <a:p>
            <a:pPr indent="0" lvl="0" marL="0" rtl="0" algn="ctr">
              <a:spcBef>
                <a:spcPts val="2000"/>
              </a:spcBef>
              <a:spcAft>
                <a:spcPts val="0"/>
              </a:spcAft>
              <a:buClr>
                <a:schemeClr val="dk1"/>
              </a:buClr>
              <a:buSzPct val="100000"/>
              <a:buNone/>
            </a:pPr>
            <a:r>
              <a:rPr lang="en-US"/>
              <a:t>The brass plates “were ‘the record of the Jews’ </a:t>
            </a:r>
            <a:r>
              <a:rPr lang="en-US" sz="1500"/>
              <a:t>(</a:t>
            </a:r>
            <a:r>
              <a:rPr lang="en-US" sz="1500" u="sng">
                <a:solidFill>
                  <a:schemeClr val="hlink"/>
                </a:solidFill>
                <a:hlinkClick r:id="rId3"/>
              </a:rPr>
              <a:t>1 Ne. 3:3</a:t>
            </a:r>
            <a:r>
              <a:rPr lang="en-US" sz="1500"/>
              <a:t>)</a:t>
            </a:r>
            <a:r>
              <a:rPr lang="en-US"/>
              <a:t>, a record of many of the prophecies from the beginning down to and including part of those spoken by Jeremiah. On them was the law of </a:t>
            </a:r>
            <a:r>
              <a:rPr lang="en-US" u="sng">
                <a:solidFill>
                  <a:schemeClr val="hlink"/>
                </a:solidFill>
                <a:hlinkClick r:id="rId4"/>
              </a:rPr>
              <a:t>Moses</a:t>
            </a:r>
            <a:r>
              <a:rPr lang="en-US"/>
              <a:t>, the five books of Moses, and the genealogy of the Nephite </a:t>
            </a:r>
            <a:r>
              <a:rPr lang="en-US"/>
              <a:t>forebears</a:t>
            </a:r>
            <a:r>
              <a:rPr lang="en-US"/>
              <a:t>. </a:t>
            </a:r>
            <a:r>
              <a:rPr lang="en-US" sz="1500"/>
              <a:t>(</a:t>
            </a:r>
            <a:r>
              <a:rPr lang="en-US" sz="1500" u="sng">
                <a:solidFill>
                  <a:schemeClr val="hlink"/>
                </a:solidFill>
                <a:hlinkClick r:id="rId5"/>
              </a:rPr>
              <a:t>1 Ne. 3:3, 20</a:t>
            </a:r>
            <a:r>
              <a:rPr lang="en-US" sz="1500"/>
              <a:t>;</a:t>
            </a:r>
            <a:r>
              <a:rPr lang="en-US" sz="1500" u="sng">
                <a:solidFill>
                  <a:schemeClr val="hlink"/>
                </a:solidFill>
                <a:hlinkClick r:id="rId6"/>
              </a:rPr>
              <a:t>4:15–16</a:t>
            </a:r>
            <a:r>
              <a:rPr lang="en-US" sz="1500"/>
              <a:t>; </a:t>
            </a:r>
            <a:r>
              <a:rPr lang="en-US" sz="1500" u="sng">
                <a:solidFill>
                  <a:schemeClr val="hlink"/>
                </a:solidFill>
                <a:hlinkClick r:id="rId7"/>
              </a:rPr>
              <a:t>5:11–14</a:t>
            </a:r>
            <a:r>
              <a:rPr lang="en-US" sz="1500"/>
              <a:t>. </a:t>
            </a:r>
            <a:r>
              <a:rPr lang="en-US"/>
              <a:t>There was more on them than there is in the Old Testament as we now have it</a:t>
            </a:r>
            <a:r>
              <a:rPr lang="en-US" sz="1500"/>
              <a:t>. (</a:t>
            </a:r>
            <a:r>
              <a:rPr lang="en-US" sz="1500" u="sng">
                <a:solidFill>
                  <a:schemeClr val="hlink"/>
                </a:solidFill>
                <a:hlinkClick r:id="rId8"/>
              </a:rPr>
              <a:t>1 Ne. 13:23</a:t>
            </a:r>
            <a:r>
              <a:rPr lang="en-US" sz="1500"/>
              <a:t>.) </a:t>
            </a:r>
            <a:r>
              <a:rPr lang="en-US"/>
              <a:t>The prophecies of Zenock, Neum, Zenos, Joseph the son of Jacob, and probably many other prophets were preserved by them, and many of these writings foretold matters pertaining to the Nephites.</a:t>
            </a:r>
            <a:r>
              <a:rPr lang="en-US" sz="1700"/>
              <a:t> </a:t>
            </a:r>
            <a:r>
              <a:rPr lang="en-US" sz="1700" u="sng">
                <a:solidFill>
                  <a:schemeClr val="hlink"/>
                </a:solidFill>
                <a:hlinkClick r:id="rId9"/>
              </a:rPr>
              <a:t>1 Ne. 19:10, 21</a:t>
            </a:r>
            <a:r>
              <a:rPr lang="en-US" sz="1700"/>
              <a:t>; </a:t>
            </a:r>
            <a:r>
              <a:rPr lang="en-US" sz="1700" u="sng">
                <a:solidFill>
                  <a:schemeClr val="hlink"/>
                </a:solidFill>
                <a:hlinkClick r:id="rId10"/>
              </a:rPr>
              <a:t>2 Ne. 4:2, 15</a:t>
            </a:r>
            <a:r>
              <a:rPr lang="en-US" sz="1700"/>
              <a:t>; </a:t>
            </a:r>
            <a:r>
              <a:rPr lang="en-US" sz="1700" u="sng">
                <a:solidFill>
                  <a:schemeClr val="hlink"/>
                </a:solidFill>
                <a:hlinkClick r:id="rId11"/>
              </a:rPr>
              <a:t>3 Ne. 10:17</a:t>
            </a:r>
            <a:r>
              <a:rPr lang="en-US" sz="1700"/>
              <a:t>.)…”</a:t>
            </a:r>
            <a:endParaRPr/>
          </a:p>
          <a:p>
            <a:pPr indent="0" lvl="0" marL="0" rtl="0" algn="ctr">
              <a:spcBef>
                <a:spcPts val="2000"/>
              </a:spcBef>
              <a:spcAft>
                <a:spcPts val="0"/>
              </a:spcAft>
              <a:buClr>
                <a:schemeClr val="dk1"/>
              </a:buClr>
              <a:buSzPct val="100000"/>
              <a:buNone/>
            </a:pPr>
            <a:r>
              <a:rPr lang="en-US" sz="1700"/>
              <a:t> ~Bruce R. McConkie</a:t>
            </a:r>
            <a:endParaRPr/>
          </a:p>
        </p:txBody>
      </p:sp>
      <p:pic>
        <p:nvPicPr>
          <p:cNvPr descr="florida-youth-group-scripture-study-1398978-thumbnail.jpg" id="249" name="Google Shape;249;p13"/>
          <p:cNvPicPr preferRelativeResize="0"/>
          <p:nvPr/>
        </p:nvPicPr>
        <p:blipFill rotWithShape="1">
          <a:blip r:embed="rId12">
            <a:alphaModFix/>
          </a:blip>
          <a:srcRect b="0" l="0" r="0" t="0"/>
          <a:stretch/>
        </p:blipFill>
        <p:spPr>
          <a:xfrm>
            <a:off x="107949" y="2647950"/>
            <a:ext cx="2381250" cy="2381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Scriptures…</a:t>
            </a:r>
            <a:endParaRPr/>
          </a:p>
        </p:txBody>
      </p:sp>
      <p:sp>
        <p:nvSpPr>
          <p:cNvPr id="256" name="Google Shape;256;p14"/>
          <p:cNvSpPr txBox="1"/>
          <p:nvPr>
            <p:ph idx="1" type="body"/>
          </p:nvPr>
        </p:nvSpPr>
        <p:spPr>
          <a:xfrm>
            <a:off x="571500" y="1905000"/>
            <a:ext cx="8001000" cy="4305756"/>
          </a:xfrm>
          <a:prstGeom prst="rect">
            <a:avLst/>
          </a:prstGeom>
          <a:noFill/>
          <a:ln>
            <a:noFill/>
          </a:ln>
        </p:spPr>
        <p:txBody>
          <a:bodyPr anchorCtr="0" anchor="t" bIns="45700" lIns="91425" spcFirstLastPara="1" rIns="91425" wrap="square" tIns="45700">
            <a:normAutofit fontScale="85000" lnSpcReduction="20000"/>
          </a:bodyPr>
          <a:lstStyle/>
          <a:p>
            <a:pPr indent="-457200" lvl="0" marL="457200" rtl="0" algn="l">
              <a:spcBef>
                <a:spcPts val="0"/>
              </a:spcBef>
              <a:spcAft>
                <a:spcPts val="0"/>
              </a:spcAft>
              <a:buClr>
                <a:schemeClr val="dk1"/>
              </a:buClr>
              <a:buSzPct val="100000"/>
              <a:buAutoNum type="arabicPeriod" startAt="2"/>
            </a:pPr>
            <a:r>
              <a:rPr lang="en-US"/>
              <a:t>Preserve Faith</a:t>
            </a:r>
            <a:endParaRPr/>
          </a:p>
          <a:p>
            <a:pPr indent="0" lvl="0" marL="0" rtl="0" algn="l">
              <a:spcBef>
                <a:spcPts val="2000"/>
              </a:spcBef>
              <a:spcAft>
                <a:spcPts val="0"/>
              </a:spcAft>
              <a:buClr>
                <a:schemeClr val="dk1"/>
              </a:buClr>
              <a:buSzPct val="160000"/>
              <a:buNone/>
            </a:pPr>
            <a:r>
              <a:rPr lang="en-US"/>
              <a:t>“The value of the Brass Plates to the Nephites cannot be overestimated. By means of them they were able to preserve the language (</a:t>
            </a:r>
            <a:r>
              <a:rPr lang="en-US" u="sng">
                <a:solidFill>
                  <a:schemeClr val="hlink"/>
                </a:solidFill>
                <a:hlinkClick r:id="rId3"/>
              </a:rPr>
              <a:t>1 Ne. 3:19</a:t>
            </a:r>
            <a:r>
              <a:rPr lang="en-US"/>
              <a:t>), most of the civilization, and the religious knowledge of the people from whence they came. (</a:t>
            </a:r>
            <a:r>
              <a:rPr lang="en-US" u="sng">
                <a:solidFill>
                  <a:schemeClr val="hlink"/>
                </a:solidFill>
                <a:hlinkClick r:id="rId4"/>
              </a:rPr>
              <a:t>1 Ne. 22:30</a:t>
            </a:r>
            <a:r>
              <a:rPr lang="en-US"/>
              <a:t>.) By way of contrast, the Mulekites, who were led out of Jerusalem some 11 years after Lehi’s departure, and who had no record equivalent to the Brass Plates, soon dwindled in apostasy and unbelief and lost their language, civilization, and religion. (</a:t>
            </a:r>
            <a:r>
              <a:rPr lang="en-US" u="sng">
                <a:solidFill>
                  <a:schemeClr val="hlink"/>
                </a:solidFill>
                <a:hlinkClick r:id="rId5"/>
              </a:rPr>
              <a:t>Omni 14–18</a:t>
            </a:r>
            <a:r>
              <a:rPr lang="en-US"/>
              <a:t>.) </a:t>
            </a:r>
            <a:r>
              <a:rPr i="1" lang="en-US"/>
              <a:t>~Bruce R. McConkie </a:t>
            </a:r>
            <a:r>
              <a:rPr lang="en-US" sz="1500"/>
              <a:t>(</a:t>
            </a:r>
            <a:r>
              <a:rPr i="1" lang="en-US" sz="1500"/>
              <a:t>Mormon Doctrine,</a:t>
            </a:r>
            <a:r>
              <a:rPr lang="en-US" sz="1500"/>
              <a:t> 2nd ed. [1966], 103). </a:t>
            </a:r>
            <a:endParaRPr sz="1500"/>
          </a:p>
          <a:p>
            <a:pPr indent="-457200" lvl="0" marL="457200" rtl="0" algn="l">
              <a:spcBef>
                <a:spcPts val="2000"/>
              </a:spcBef>
              <a:spcAft>
                <a:spcPts val="0"/>
              </a:spcAft>
              <a:buClr>
                <a:schemeClr val="dk1"/>
              </a:buClr>
              <a:buSzPct val="100000"/>
              <a:buAutoNum type="arabicPeriod" startAt="3"/>
            </a:pPr>
            <a:r>
              <a:rPr lang="en-US"/>
              <a:t>Bring us Closer to Christ</a:t>
            </a:r>
            <a:endParaRPr/>
          </a:p>
          <a:p>
            <a:pPr indent="-457200" lvl="1" marL="914400" rtl="0" algn="l">
              <a:spcBef>
                <a:spcPts val="2000"/>
              </a:spcBef>
              <a:spcAft>
                <a:spcPts val="0"/>
              </a:spcAft>
              <a:buSzPct val="100000"/>
              <a:buChar char="🟇"/>
            </a:pPr>
            <a:r>
              <a:rPr lang="en-US"/>
              <a:t>Lehi’s response to the scriptures (1 Ne 5:17)</a:t>
            </a:r>
            <a:endParaRPr/>
          </a:p>
          <a:p>
            <a:pPr indent="-457200" lvl="1" marL="914400" rtl="0" algn="l">
              <a:spcBef>
                <a:spcPts val="1000"/>
              </a:spcBef>
              <a:spcAft>
                <a:spcPts val="0"/>
              </a:spcAft>
              <a:buSzPct val="100000"/>
              <a:buChar char="🟇"/>
            </a:pPr>
            <a:r>
              <a:rPr lang="en-US"/>
              <a:t>How did Nephi &amp; Lehi show they valued the scriptures? (1 Ne 5:20-1)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Plates of Brass</a:t>
            </a:r>
            <a:endParaRPr/>
          </a:p>
        </p:txBody>
      </p:sp>
      <p:sp>
        <p:nvSpPr>
          <p:cNvPr id="263" name="Google Shape;263;p1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85000" lnSpcReduction="20000"/>
          </a:bodyPr>
          <a:lstStyle/>
          <a:p>
            <a:pPr indent="-457200" lvl="0" marL="457200" rtl="0" algn="l">
              <a:spcBef>
                <a:spcPts val="0"/>
              </a:spcBef>
              <a:spcAft>
                <a:spcPts val="0"/>
              </a:spcAft>
              <a:buClr>
                <a:schemeClr val="dk1"/>
              </a:buClr>
              <a:buSzPct val="100000"/>
              <a:buChar char="🟇"/>
            </a:pPr>
            <a:r>
              <a:rPr lang="en-US"/>
              <a:t>Like Old Testament but more extensive</a:t>
            </a:r>
            <a:endParaRPr/>
          </a:p>
          <a:p>
            <a:pPr indent="-457200" lvl="0" marL="457200" rtl="0" algn="l">
              <a:spcBef>
                <a:spcPts val="2000"/>
              </a:spcBef>
              <a:spcAft>
                <a:spcPts val="0"/>
              </a:spcAft>
              <a:buClr>
                <a:schemeClr val="dk1"/>
              </a:buClr>
              <a:buSzPct val="100000"/>
              <a:buChar char="🟇"/>
            </a:pPr>
            <a:r>
              <a:rPr lang="en-US"/>
              <a:t>Actually made of bronze</a:t>
            </a:r>
            <a:endParaRPr/>
          </a:p>
          <a:p>
            <a:pPr indent="-457200" lvl="0" marL="457200" rtl="0" algn="l">
              <a:spcBef>
                <a:spcPts val="2000"/>
              </a:spcBef>
              <a:spcAft>
                <a:spcPts val="0"/>
              </a:spcAft>
              <a:buClr>
                <a:schemeClr val="dk1"/>
              </a:buClr>
              <a:buSzPct val="100000"/>
              <a:buChar char="🟇"/>
            </a:pPr>
            <a:r>
              <a:rPr lang="en-US"/>
              <a:t>Came to Laban’s hands possibly through ancestors from N. tribes who settled in Jerusalem</a:t>
            </a:r>
            <a:endParaRPr/>
          </a:p>
          <a:p>
            <a:pPr indent="-457200" lvl="0" marL="457200" rtl="0" algn="l">
              <a:spcBef>
                <a:spcPts val="2000"/>
              </a:spcBef>
              <a:spcAft>
                <a:spcPts val="0"/>
              </a:spcAft>
              <a:buClr>
                <a:schemeClr val="dk1"/>
              </a:buClr>
              <a:buSzPct val="100000"/>
              <a:buChar char="🟇"/>
            </a:pPr>
            <a:r>
              <a:rPr lang="en-US"/>
              <a:t>Written in Egyptian (Mosiah 1:4)</a:t>
            </a:r>
            <a:endParaRPr/>
          </a:p>
          <a:p>
            <a:pPr indent="-457200" lvl="0" marL="457200" rtl="0" algn="l">
              <a:spcBef>
                <a:spcPts val="2000"/>
              </a:spcBef>
              <a:spcAft>
                <a:spcPts val="0"/>
              </a:spcAft>
              <a:buClr>
                <a:schemeClr val="dk1"/>
              </a:buClr>
              <a:buSzPct val="100000"/>
              <a:buChar char="🟇"/>
            </a:pPr>
            <a:r>
              <a:rPr lang="en-US"/>
              <a:t>Writings of Isaiah, Zenos, Zenock, Neum, Esias</a:t>
            </a:r>
            <a:endParaRPr/>
          </a:p>
          <a:p>
            <a:pPr indent="-457200" lvl="0" marL="457200" rtl="0" algn="l">
              <a:spcBef>
                <a:spcPts val="2000"/>
              </a:spcBef>
              <a:spcAft>
                <a:spcPts val="0"/>
              </a:spcAft>
              <a:buClr>
                <a:schemeClr val="dk1"/>
              </a:buClr>
              <a:buSzPct val="100000"/>
              <a:buChar char="🟇"/>
            </a:pPr>
            <a:r>
              <a:rPr lang="en-US"/>
              <a:t>Christ-centered, </a:t>
            </a:r>
            <a:r>
              <a:rPr lang="en-US"/>
              <a:t>straightforward</a:t>
            </a:r>
            <a:r>
              <a:rPr lang="en-US"/>
              <a:t> about atoning work of the Savior, &amp; “distinct natures of God the Father and his beloved Son (1 Ne 19:7-12; Alma 33:3; Hel 8:18-20; 3Ne 10:15-16)</a:t>
            </a:r>
            <a:endParaRPr/>
          </a:p>
          <a:p>
            <a:pPr indent="-457200" lvl="0" marL="457200" rtl="0" algn="l">
              <a:spcBef>
                <a:spcPts val="2000"/>
              </a:spcBef>
              <a:spcAft>
                <a:spcPts val="0"/>
              </a:spcAft>
              <a:buClr>
                <a:schemeClr val="dk1"/>
              </a:buClr>
              <a:buSzPct val="100000"/>
              <a:buChar char="🟇"/>
            </a:pPr>
            <a:r>
              <a:rPr lang="en-US"/>
              <a:t>Also </a:t>
            </a:r>
            <a:r>
              <a:rPr lang="en-US"/>
              <a:t>prophecies</a:t>
            </a:r>
            <a:r>
              <a:rPr lang="en-US"/>
              <a:t> of Joseph of old (2 Ne 3; 4:1-2)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Bruce R. McConkie</a:t>
            </a:r>
            <a:endParaRPr/>
          </a:p>
        </p:txBody>
      </p:sp>
      <p:sp>
        <p:nvSpPr>
          <p:cNvPr id="269" name="Google Shape;269;p1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Of the brass plates, Elder McConkie “suggested that in a future day, ‘the Lord will raise up a prophet, who will also be a seer and a translator, to whom he will give the brass plates that they may be translated for the benefit and blessing of those in all nations.” </a:t>
            </a:r>
            <a:endParaRPr/>
          </a:p>
          <a:p>
            <a:pPr indent="0" lvl="0" marL="0" rtl="0" algn="ctr">
              <a:spcBef>
                <a:spcPts val="2000"/>
              </a:spcBef>
              <a:spcAft>
                <a:spcPts val="0"/>
              </a:spcAft>
              <a:buClr>
                <a:schemeClr val="dk1"/>
              </a:buClr>
              <a:buSzPts val="1400"/>
              <a:buNone/>
            </a:pPr>
            <a:r>
              <a:rPr i="1" lang="en-US" sz="1400"/>
              <a:t>(McConkie, Bruce R. ‘The Doctrinal Restoration.’ The Joseph Smith Translation: The </a:t>
            </a:r>
            <a:r>
              <a:rPr i="1" lang="en-US" sz="1400"/>
              <a:t>Restoration</a:t>
            </a:r>
            <a:r>
              <a:rPr i="1" lang="en-US" sz="1400"/>
              <a:t> of plain and precious things. Provo, UT, Religious Studies Center, Brigham Young University, 1985, 16; in BOM Reference Companion, p. 644)</a:t>
            </a:r>
            <a:endParaRPr i="1"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Book of Mormon Brings Us Unto Christ</a:t>
            </a:r>
            <a:endParaRPr/>
          </a:p>
        </p:txBody>
      </p:sp>
      <p:sp>
        <p:nvSpPr>
          <p:cNvPr id="276" name="Google Shape;276;p17"/>
          <p:cNvSpPr txBox="1"/>
          <p:nvPr>
            <p:ph idx="1" type="body"/>
          </p:nvPr>
        </p:nvSpPr>
        <p:spPr>
          <a:xfrm>
            <a:off x="254001" y="1904999"/>
            <a:ext cx="8568266" cy="4563533"/>
          </a:xfrm>
          <a:prstGeom prst="rect">
            <a:avLst/>
          </a:prstGeom>
          <a:noFill/>
          <a:ln>
            <a:noFill/>
          </a:ln>
        </p:spPr>
        <p:txBody>
          <a:bodyPr anchorCtr="0" anchor="t" bIns="45700" lIns="91425" spcFirstLastPara="1" rIns="91425" wrap="square" tIns="45700">
            <a:normAutofit lnSpcReduction="20000"/>
          </a:bodyPr>
          <a:lstStyle/>
          <a:p>
            <a:pPr indent="-457200" lvl="0" marL="457200" rtl="0" algn="l">
              <a:spcBef>
                <a:spcPts val="0"/>
              </a:spcBef>
              <a:spcAft>
                <a:spcPts val="0"/>
              </a:spcAft>
              <a:buClr>
                <a:schemeClr val="dk1"/>
              </a:buClr>
              <a:buSzPts val="2400"/>
              <a:buChar char="🟇"/>
            </a:pPr>
            <a:r>
              <a:rPr i="1" lang="en-US"/>
              <a:t>1 Ne 6:3-4 </a:t>
            </a:r>
            <a:r>
              <a:rPr lang="en-US"/>
              <a:t>“For the fulness of mine intent is that I may persuade men to come unto the God of Abraham and the God of Isaac, and the God of Jacob, and be saved.”</a:t>
            </a:r>
            <a:endParaRPr/>
          </a:p>
          <a:p>
            <a:pPr indent="-457200" lvl="0" marL="457200" rtl="0" algn="l">
              <a:spcBef>
                <a:spcPts val="2000"/>
              </a:spcBef>
              <a:spcAft>
                <a:spcPts val="0"/>
              </a:spcAft>
              <a:buClr>
                <a:schemeClr val="dk1"/>
              </a:buClr>
              <a:buSzPts val="2400"/>
              <a:buChar char="🟇"/>
            </a:pPr>
            <a:r>
              <a:rPr lang="en-US"/>
              <a:t>President Ezra Taft Benson: “The Book of Mormon brings men to Christ…It tells in plain manner of Christ </a:t>
            </a:r>
            <a:r>
              <a:rPr lang="en-US"/>
              <a:t>and HIs</a:t>
            </a:r>
            <a:r>
              <a:rPr lang="en-US"/>
              <a:t> gospel. It testifies of His divinity and of the necessity for a Redeemer and the need of our putting trust in Him. It bears witness of the Fall and the Atonement and the first principles of the gospel, including our need of a broken heart and a contrite spirit and a spiritual rebirth. It proclaims we must endure to the end in righteousness and live the moral life of a Saint.</a:t>
            </a:r>
            <a:r>
              <a:rPr i="1" lang="en-US" sz="1200"/>
              <a:t>” (“We Add our Witness,” Ensign Mar. 1989, 5)</a:t>
            </a:r>
            <a:endParaRPr i="1"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Lehi’s Vision</a:t>
            </a:r>
            <a:endParaRPr/>
          </a:p>
        </p:txBody>
      </p:sp>
      <p:sp>
        <p:nvSpPr>
          <p:cNvPr id="282" name="Google Shape;282;p18"/>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Dark and dreary wasteland (8:7); Large and spacious field (8:9,20)</a:t>
            </a:r>
            <a:endParaRPr/>
          </a:p>
          <a:p>
            <a:pPr indent="-457200" lvl="0" marL="457200" rtl="0" algn="l">
              <a:spcBef>
                <a:spcPts val="1600"/>
              </a:spcBef>
              <a:spcAft>
                <a:spcPts val="0"/>
              </a:spcAft>
              <a:buClr>
                <a:schemeClr val="dk1"/>
              </a:buClr>
              <a:buSzPct val="100000"/>
              <a:buChar char="🟇"/>
            </a:pPr>
            <a:r>
              <a:rPr lang="en-US"/>
              <a:t>The tree with white fruit (8:10-11)</a:t>
            </a:r>
            <a:endParaRPr/>
          </a:p>
          <a:p>
            <a:pPr indent="-457200" lvl="0" marL="457200" rtl="0" algn="l">
              <a:spcBef>
                <a:spcPts val="1600"/>
              </a:spcBef>
              <a:spcAft>
                <a:spcPts val="0"/>
              </a:spcAft>
              <a:buClr>
                <a:schemeClr val="dk1"/>
              </a:buClr>
              <a:buSzPct val="100000"/>
              <a:buChar char="🟇"/>
            </a:pPr>
            <a:r>
              <a:rPr lang="en-US"/>
              <a:t>The river of filthy water (8:13; 12:16)</a:t>
            </a:r>
            <a:endParaRPr/>
          </a:p>
          <a:p>
            <a:pPr indent="-457200" lvl="0" marL="457200" rtl="0" algn="l">
              <a:spcBef>
                <a:spcPts val="1600"/>
              </a:spcBef>
              <a:spcAft>
                <a:spcPts val="0"/>
              </a:spcAft>
              <a:buClr>
                <a:schemeClr val="dk1"/>
              </a:buClr>
              <a:buSzPct val="100000"/>
              <a:buChar char="🟇"/>
            </a:pPr>
            <a:r>
              <a:rPr lang="en-US"/>
              <a:t>The rod of iron (8:19)</a:t>
            </a:r>
            <a:endParaRPr/>
          </a:p>
          <a:p>
            <a:pPr indent="-457200" lvl="0" marL="457200" rtl="0" algn="l">
              <a:spcBef>
                <a:spcPts val="1600"/>
              </a:spcBef>
              <a:spcAft>
                <a:spcPts val="0"/>
              </a:spcAft>
              <a:buClr>
                <a:schemeClr val="dk1"/>
              </a:buClr>
              <a:buSzPct val="100000"/>
              <a:buChar char="🟇"/>
            </a:pPr>
            <a:r>
              <a:rPr lang="en-US"/>
              <a:t>Mists of Darkness (8:23)</a:t>
            </a:r>
            <a:endParaRPr/>
          </a:p>
          <a:p>
            <a:pPr indent="-457200" lvl="0" marL="457200" rtl="0" algn="l">
              <a:spcBef>
                <a:spcPts val="1600"/>
              </a:spcBef>
              <a:spcAft>
                <a:spcPts val="0"/>
              </a:spcAft>
              <a:buClr>
                <a:schemeClr val="dk1"/>
              </a:buClr>
              <a:buSzPct val="100000"/>
              <a:buChar char="🟇"/>
            </a:pPr>
            <a:r>
              <a:rPr lang="en-US"/>
              <a:t>The great and spacious building in the air (8:26)</a:t>
            </a:r>
            <a:endParaRPr/>
          </a:p>
        </p:txBody>
      </p:sp>
      <p:sp>
        <p:nvSpPr>
          <p:cNvPr id="283" name="Google Shape;283;p18"/>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World (1 Ne 8:20)</a:t>
            </a:r>
            <a:endParaRPr/>
          </a:p>
          <a:p>
            <a:pPr indent="-339725" lvl="0" marL="457200" rtl="0" algn="l">
              <a:spcBef>
                <a:spcPts val="1600"/>
              </a:spcBef>
              <a:spcAft>
                <a:spcPts val="0"/>
              </a:spcAft>
              <a:buClr>
                <a:schemeClr val="dk1"/>
              </a:buClr>
              <a:buSzPct val="100000"/>
              <a:buNone/>
            </a:pPr>
            <a:r>
              <a:t/>
            </a:r>
            <a:endParaRPr/>
          </a:p>
          <a:p>
            <a:pPr indent="-457200" lvl="0" marL="457200" rtl="0" algn="l">
              <a:spcBef>
                <a:spcPts val="1600"/>
              </a:spcBef>
              <a:spcAft>
                <a:spcPts val="0"/>
              </a:spcAft>
              <a:buClr>
                <a:schemeClr val="dk1"/>
              </a:buClr>
              <a:buSzPct val="100000"/>
              <a:buChar char="🟇"/>
            </a:pPr>
            <a:r>
              <a:rPr lang="en-US"/>
              <a:t>Love of God (11:21-22)</a:t>
            </a:r>
            <a:endParaRPr/>
          </a:p>
          <a:p>
            <a:pPr indent="-339725" lvl="0" marL="457200" rtl="0" algn="l">
              <a:spcBef>
                <a:spcPts val="1600"/>
              </a:spcBef>
              <a:spcAft>
                <a:spcPts val="0"/>
              </a:spcAft>
              <a:buClr>
                <a:schemeClr val="dk1"/>
              </a:buClr>
              <a:buSzPct val="100000"/>
              <a:buNone/>
            </a:pPr>
            <a:r>
              <a:t/>
            </a:r>
            <a:endParaRPr/>
          </a:p>
          <a:p>
            <a:pPr indent="-457200" lvl="0" marL="457200" rtl="0" algn="l">
              <a:spcBef>
                <a:spcPts val="1600"/>
              </a:spcBef>
              <a:spcAft>
                <a:spcPts val="0"/>
              </a:spcAft>
              <a:buClr>
                <a:schemeClr val="dk1"/>
              </a:buClr>
              <a:buSzPct val="100000"/>
              <a:buChar char="🟇"/>
            </a:pPr>
            <a:r>
              <a:rPr lang="en-US"/>
              <a:t>Hell/depths (12:16; 15:26-36)</a:t>
            </a:r>
            <a:endParaRPr/>
          </a:p>
          <a:p>
            <a:pPr indent="-457200" lvl="0" marL="457200" rtl="0" algn="l">
              <a:spcBef>
                <a:spcPts val="1600"/>
              </a:spcBef>
              <a:spcAft>
                <a:spcPts val="0"/>
              </a:spcAft>
              <a:buClr>
                <a:schemeClr val="dk1"/>
              </a:buClr>
              <a:buSzPct val="100000"/>
              <a:buChar char="🟇"/>
            </a:pPr>
            <a:r>
              <a:rPr lang="en-US"/>
              <a:t>Word of God (11:25; 15:23-5)</a:t>
            </a:r>
            <a:endParaRPr/>
          </a:p>
          <a:p>
            <a:pPr indent="-457200" lvl="0" marL="457200" rtl="0" algn="l">
              <a:spcBef>
                <a:spcPts val="1600"/>
              </a:spcBef>
              <a:spcAft>
                <a:spcPts val="0"/>
              </a:spcAft>
              <a:buClr>
                <a:schemeClr val="dk1"/>
              </a:buClr>
              <a:buSzPct val="100000"/>
              <a:buChar char="🟇"/>
            </a:pPr>
            <a:r>
              <a:rPr lang="en-US"/>
              <a:t>Temptations (12:17)</a:t>
            </a:r>
            <a:endParaRPr/>
          </a:p>
          <a:p>
            <a:pPr indent="-457200" lvl="0" marL="457200" rtl="0" algn="l">
              <a:spcBef>
                <a:spcPts val="1600"/>
              </a:spcBef>
              <a:spcAft>
                <a:spcPts val="0"/>
              </a:spcAft>
              <a:buClr>
                <a:schemeClr val="dk1"/>
              </a:buClr>
              <a:buSzPct val="100000"/>
              <a:buChar char="🟇"/>
            </a:pPr>
            <a:r>
              <a:rPr lang="en-US"/>
              <a:t>Pride, worldly wisdom and vanity (11:35-6; 12:18)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4 Types of People in Lehi’s Vision</a:t>
            </a:r>
            <a:endParaRPr/>
          </a:p>
        </p:txBody>
      </p:sp>
      <p:sp>
        <p:nvSpPr>
          <p:cNvPr id="289" name="Google Shape;289;p19"/>
          <p:cNvSpPr txBox="1"/>
          <p:nvPr>
            <p:ph idx="1" type="body"/>
          </p:nvPr>
        </p:nvSpPr>
        <p:spPr>
          <a:xfrm>
            <a:off x="571500" y="1904999"/>
            <a:ext cx="8001000" cy="4785011"/>
          </a:xfrm>
          <a:prstGeom prst="rect">
            <a:avLst/>
          </a:prstGeom>
          <a:noFill/>
          <a:ln>
            <a:noFill/>
          </a:ln>
        </p:spPr>
        <p:txBody>
          <a:bodyPr anchorCtr="0" anchor="t" bIns="45700" lIns="91425" spcFirstLastPara="1" rIns="91425" wrap="square" tIns="45700">
            <a:normAutofit fontScale="70000" lnSpcReduction="20000"/>
          </a:bodyPr>
          <a:lstStyle/>
          <a:p>
            <a:pPr indent="-457200" lvl="0" marL="457200" rtl="0" algn="l">
              <a:spcBef>
                <a:spcPts val="0"/>
              </a:spcBef>
              <a:spcAft>
                <a:spcPts val="0"/>
              </a:spcAft>
              <a:buClr>
                <a:schemeClr val="dk1"/>
              </a:buClr>
              <a:buSzPct val="100000"/>
              <a:buFont typeface="Lustria"/>
              <a:buAutoNum type="arabicPeriod"/>
            </a:pPr>
            <a:r>
              <a:rPr lang="en-US"/>
              <a:t>People who start on the path to the tree but are lost in the mist (8:21-3). </a:t>
            </a:r>
            <a:endParaRPr/>
          </a:p>
          <a:p>
            <a:pPr indent="-457200" lvl="1" marL="914400" rtl="0" algn="l">
              <a:spcBef>
                <a:spcPts val="2000"/>
              </a:spcBef>
              <a:spcAft>
                <a:spcPts val="0"/>
              </a:spcAft>
              <a:buSzPct val="100000"/>
              <a:buChar char="🟇"/>
            </a:pPr>
            <a:r>
              <a:rPr lang="en-US"/>
              <a:t>1) Multitudes who heard Jesus but “cast him out” (11:28), 2) People who crucified Jesus even after He </a:t>
            </a:r>
            <a:r>
              <a:rPr lang="en-US"/>
              <a:t>healed</a:t>
            </a:r>
            <a:r>
              <a:rPr lang="en-US"/>
              <a:t> the sick and cast out devils (11:31-33), 3) Multitudes who gathered together in a large and spacious building to fight against the 12 Apostles of the Lamb (11:34-36), 4) Nephites and </a:t>
            </a:r>
            <a:r>
              <a:rPr lang="en-US"/>
              <a:t>Lamanites</a:t>
            </a:r>
            <a:r>
              <a:rPr lang="en-US"/>
              <a:t> who were gathered together to battle and were slaughtered in war (12:1-4,13-15), 5) Nephites who, because of pride, were destroyed by the Lamanites and </a:t>
            </a:r>
            <a:r>
              <a:rPr lang="en-US"/>
              <a:t>dwindle</a:t>
            </a:r>
            <a:r>
              <a:rPr lang="en-US"/>
              <a:t> in unbelief (12:19-23)</a:t>
            </a:r>
            <a:endParaRPr/>
          </a:p>
          <a:p>
            <a:pPr indent="-359410" lvl="1" marL="914400" rtl="0" algn="l">
              <a:spcBef>
                <a:spcPts val="1000"/>
              </a:spcBef>
              <a:spcAft>
                <a:spcPts val="0"/>
              </a:spcAft>
              <a:buSzPct val="100000"/>
              <a:buNone/>
            </a:pPr>
            <a:r>
              <a:t/>
            </a:r>
            <a:endParaRPr/>
          </a:p>
          <a:p>
            <a:pPr indent="-457200" lvl="0" marL="457200" rtl="0" algn="l">
              <a:spcBef>
                <a:spcPts val="1000"/>
              </a:spcBef>
              <a:spcAft>
                <a:spcPts val="0"/>
              </a:spcAft>
              <a:buClr>
                <a:schemeClr val="dk1"/>
              </a:buClr>
              <a:buSzPct val="100000"/>
              <a:buFont typeface="Lustria"/>
              <a:buAutoNum type="arabicPeriod"/>
            </a:pPr>
            <a:r>
              <a:rPr lang="en-US"/>
              <a:t>People who make it to the tree and taste the fruit by holding onto the rod but fall away when they are mocked (8:24-5, 28)</a:t>
            </a:r>
            <a:endParaRPr/>
          </a:p>
          <a:p>
            <a:pPr indent="-457200" lvl="0" marL="457200" rtl="0" algn="l">
              <a:spcBef>
                <a:spcPts val="2000"/>
              </a:spcBef>
              <a:spcAft>
                <a:spcPts val="0"/>
              </a:spcAft>
              <a:buClr>
                <a:schemeClr val="dk1"/>
              </a:buClr>
              <a:buSzPct val="100000"/>
              <a:buFont typeface="Lustria"/>
              <a:buAutoNum type="arabicPeriod"/>
            </a:pPr>
            <a:r>
              <a:rPr lang="en-US"/>
              <a:t>People who desire the great and spacious building more than the tree (8:26-7, 31-33)</a:t>
            </a:r>
            <a:endParaRPr/>
          </a:p>
          <a:p>
            <a:pPr indent="-457200" lvl="0" marL="457200" rtl="0" algn="l">
              <a:spcBef>
                <a:spcPts val="2000"/>
              </a:spcBef>
              <a:spcAft>
                <a:spcPts val="0"/>
              </a:spcAft>
              <a:buClr>
                <a:schemeClr val="dk1"/>
              </a:buClr>
              <a:buSzPct val="100000"/>
              <a:buFont typeface="Lustria"/>
              <a:buAutoNum type="arabicPeriod"/>
            </a:pPr>
            <a:r>
              <a:rPr lang="en-US"/>
              <a:t>People who held onto the rod and partook of the fruit; they ignored the mockers and did not fall away (8:30,33)</a:t>
            </a:r>
            <a:endParaRPr/>
          </a:p>
          <a:p>
            <a:pPr indent="-457200" lvl="1" marL="914400" rtl="0" algn="l">
              <a:spcBef>
                <a:spcPts val="2000"/>
              </a:spcBef>
              <a:spcAft>
                <a:spcPts val="0"/>
              </a:spcAft>
              <a:buSzPct val="100000"/>
              <a:buChar char="🟇"/>
            </a:pPr>
            <a:r>
              <a:rPr lang="en-US"/>
              <a:t>These are those who partake of the greatest of all God’s gifts—eternal life (15:36)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1 Nephi 1</a:t>
            </a:r>
            <a:endParaRPr/>
          </a:p>
        </p:txBody>
      </p:sp>
      <p:sp>
        <p:nvSpPr>
          <p:cNvPr id="167" name="Google Shape;167;p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V.1 “I, Nephi…” What do we learn from just this first verse?</a:t>
            </a:r>
            <a:endParaRPr/>
          </a:p>
          <a:p>
            <a:pPr indent="-457200" lvl="1" marL="914400" rtl="0" algn="l">
              <a:spcBef>
                <a:spcPts val="2000"/>
              </a:spcBef>
              <a:spcAft>
                <a:spcPts val="0"/>
              </a:spcAft>
              <a:buSzPct val="100000"/>
              <a:buChar char="🟇"/>
            </a:pPr>
            <a:r>
              <a:rPr lang="en-US"/>
              <a:t>“Goodly parents,” well-educated (secular &amp; spiritual), “many afflictions,” “highly favored of the Lord,” knew the “mysteries of god,” now he’s making a record for us</a:t>
            </a:r>
            <a:endParaRPr/>
          </a:p>
          <a:p>
            <a:pPr indent="-457200" lvl="0" marL="457200" rtl="0" algn="l">
              <a:spcBef>
                <a:spcPts val="1000"/>
              </a:spcBef>
              <a:spcAft>
                <a:spcPts val="0"/>
              </a:spcAft>
              <a:buClr>
                <a:schemeClr val="dk1"/>
              </a:buClr>
              <a:buSzPct val="100000"/>
              <a:buChar char="🟇"/>
            </a:pPr>
            <a:r>
              <a:rPr lang="en-US"/>
              <a:t>V.5-14, 18 What do we learn from Lehi?</a:t>
            </a:r>
            <a:endParaRPr/>
          </a:p>
          <a:p>
            <a:pPr indent="-457200" lvl="0" marL="457200" rtl="0" algn="l">
              <a:spcBef>
                <a:spcPts val="2000"/>
              </a:spcBef>
              <a:spcAft>
                <a:spcPts val="0"/>
              </a:spcAft>
              <a:buClr>
                <a:schemeClr val="dk1"/>
              </a:buClr>
              <a:buSzPct val="100000"/>
              <a:buChar char="🟇"/>
            </a:pPr>
            <a:r>
              <a:rPr lang="en-US"/>
              <a:t>V.20 What is Nephi’s purpose, right from the start?</a:t>
            </a:r>
            <a:endParaRPr/>
          </a:p>
          <a:p>
            <a:pPr indent="-457200" lvl="1" marL="914400" rtl="0" algn="l">
              <a:spcBef>
                <a:spcPts val="2000"/>
              </a:spcBef>
              <a:spcAft>
                <a:spcPts val="0"/>
              </a:spcAft>
              <a:buSzPct val="100000"/>
              <a:buChar char="🟇"/>
            </a:pPr>
            <a:r>
              <a:rPr lang="en-US"/>
              <a:t>Show us “the tender mercies of the Lord are...”</a:t>
            </a:r>
            <a:endParaRPr/>
          </a:p>
          <a:p>
            <a:pPr indent="-457200" lvl="1" marL="914400" rtl="0" algn="l">
              <a:spcBef>
                <a:spcPts val="1000"/>
              </a:spcBef>
              <a:spcAft>
                <a:spcPts val="0"/>
              </a:spcAft>
              <a:buSzPct val="100000"/>
              <a:buChar char="🟇"/>
            </a:pPr>
            <a:r>
              <a:rPr lang="en-US"/>
              <a:t>“Over all whom he hath chosen”</a:t>
            </a:r>
            <a:endParaRPr/>
          </a:p>
          <a:p>
            <a:pPr indent="-457200" lvl="1" marL="914400" rtl="0" algn="l">
              <a:spcBef>
                <a:spcPts val="1000"/>
              </a:spcBef>
              <a:spcAft>
                <a:spcPts val="0"/>
              </a:spcAft>
              <a:buSzPct val="100000"/>
              <a:buChar char="🟇"/>
            </a:pPr>
            <a:r>
              <a:rPr lang="en-US"/>
              <a:t>Teach us of the power of deliverance</a:t>
            </a:r>
            <a:endParaRPr/>
          </a:p>
          <a:p>
            <a:pPr indent="-316230" lvl="0" marL="457200" rtl="0" algn="l">
              <a:spcBef>
                <a:spcPts val="1000"/>
              </a:spcBef>
              <a:spcAft>
                <a:spcPts val="0"/>
              </a:spcAft>
              <a:buClr>
                <a:schemeClr val="dk1"/>
              </a:buClr>
              <a:buSzPct val="100000"/>
              <a:buNone/>
            </a:pPr>
            <a:r>
              <a:t/>
            </a:r>
            <a:endParaRPr/>
          </a:p>
          <a:p>
            <a:pPr indent="-327977" lvl="1" marL="914400" rtl="0" algn="l">
              <a:spcBef>
                <a:spcPts val="2000"/>
              </a:spcBef>
              <a:spcAft>
                <a:spcPts val="0"/>
              </a:spcAft>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Sower &amp; Lehi’s Vision</a:t>
            </a:r>
            <a:endParaRPr/>
          </a:p>
        </p:txBody>
      </p:sp>
      <p:sp>
        <p:nvSpPr>
          <p:cNvPr id="295" name="Google Shape;295;p20"/>
          <p:cNvSpPr txBox="1"/>
          <p:nvPr>
            <p:ph idx="1" type="body"/>
          </p:nvPr>
        </p:nvSpPr>
        <p:spPr>
          <a:xfrm>
            <a:off x="571500" y="1905000"/>
            <a:ext cx="4173193"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The Parable of the Sower (Matt 13:3-9; Mark 4:3-9; Luke 8:5-8)</a:t>
            </a:r>
            <a:endParaRPr/>
          </a:p>
          <a:p>
            <a:pPr indent="-457200" lvl="0" marL="457200" rtl="0" algn="l">
              <a:spcBef>
                <a:spcPts val="2000"/>
              </a:spcBef>
              <a:spcAft>
                <a:spcPts val="0"/>
              </a:spcAft>
              <a:buClr>
                <a:schemeClr val="dk1"/>
              </a:buClr>
              <a:buSzPts val="2400"/>
              <a:buChar char="🟇"/>
            </a:pPr>
            <a:r>
              <a:rPr lang="en-US"/>
              <a:t>Interpretation of the Parable, by the Savior (Matt 13:18-23; Mark 4:13-20; Luke 8:11-15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Parable of the Sower…</a:t>
            </a:r>
            <a:endParaRPr/>
          </a:p>
        </p:txBody>
      </p:sp>
      <p:sp>
        <p:nvSpPr>
          <p:cNvPr id="302" name="Google Shape;302;p2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spcBef>
                <a:spcPts val="0"/>
              </a:spcBef>
              <a:spcAft>
                <a:spcPts val="0"/>
              </a:spcAft>
              <a:buClr>
                <a:schemeClr val="dk1"/>
              </a:buClr>
              <a:buSzPct val="100000"/>
              <a:buNone/>
            </a:pPr>
            <a:r>
              <a:rPr lang="en-US" sz="3200"/>
              <a:t>“Observe that the prominent feature of the story is that of the prepared or unprepared condition of the soil. The seed was the same, whether it fell on good ground or bad, on mellow mold or among the stones and thistles…</a:t>
            </a:r>
            <a:endParaRPr/>
          </a:p>
          <a:p>
            <a:pPr indent="0" lvl="0" marL="0" rtl="0" algn="ctr">
              <a:spcBef>
                <a:spcPts val="2000"/>
              </a:spcBef>
              <a:spcAft>
                <a:spcPts val="0"/>
              </a:spcAft>
              <a:buClr>
                <a:schemeClr val="dk1"/>
              </a:buClr>
              <a:buSzPct val="100000"/>
              <a:buNone/>
            </a:pPr>
            <a:r>
              <a:rPr lang="en-US" sz="3200"/>
              <a:t>‘...Though commonly known as the Parable of the Sower, the story could be expressively designated as the Parable of the Four Kinds of Soil. It is the ground upon which the seed is cast to which the story most strongly directs our attention, and which so aptly is made to symbolize the softened or the hardened heart, the clean or the thorn-infested soil...”</a:t>
            </a:r>
            <a:r>
              <a:rPr i="1" lang="en-US" sz="3200"/>
              <a:t>~James E. Talmage</a:t>
            </a:r>
            <a:endParaRPr/>
          </a:p>
          <a:p>
            <a:pPr indent="0" lvl="0" marL="0" rtl="0" algn="ctr">
              <a:spcBef>
                <a:spcPts val="2000"/>
              </a:spcBef>
              <a:spcAft>
                <a:spcPts val="0"/>
              </a:spcAft>
              <a:buClr>
                <a:schemeClr val="dk1"/>
              </a:buClr>
              <a:buSzPct val="100000"/>
              <a:buNone/>
            </a:pPr>
            <a:r>
              <a:rPr i="1" lang="en-US" sz="1600"/>
              <a:t>(Jesus the Christ, p. 283-5)</a:t>
            </a:r>
            <a:endParaRPr i="1"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4 Grades of Soil</a:t>
            </a:r>
            <a:endParaRPr/>
          </a:p>
        </p:txBody>
      </p:sp>
      <p:sp>
        <p:nvSpPr>
          <p:cNvPr id="308" name="Google Shape;308;p22"/>
          <p:cNvSpPr txBox="1"/>
          <p:nvPr>
            <p:ph idx="1" type="body"/>
          </p:nvPr>
        </p:nvSpPr>
        <p:spPr>
          <a:xfrm>
            <a:off x="571500" y="1904999"/>
            <a:ext cx="8001000" cy="479032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lang="en-US"/>
              <a:t>4 grades of soil, in increasing order of their fertility:</a:t>
            </a:r>
            <a:endParaRPr/>
          </a:p>
          <a:p>
            <a:pPr indent="-228600" lvl="0" marL="228600" rtl="0" algn="l">
              <a:spcBef>
                <a:spcPts val="2000"/>
              </a:spcBef>
              <a:spcAft>
                <a:spcPts val="0"/>
              </a:spcAft>
              <a:buClr>
                <a:schemeClr val="dk1"/>
              </a:buClr>
              <a:buSzPct val="100000"/>
              <a:buAutoNum type="arabicParenR"/>
            </a:pPr>
            <a:r>
              <a:rPr lang="en-US"/>
              <a:t>“…The compacted highway, the wayside path, on which, save amounting to a miracle, no seed can possibly strike root or grow;”</a:t>
            </a:r>
            <a:endParaRPr/>
          </a:p>
          <a:p>
            <a:pPr indent="-228600" lvl="0" marL="228600" rtl="0" algn="l">
              <a:spcBef>
                <a:spcPts val="2000"/>
              </a:spcBef>
              <a:spcAft>
                <a:spcPts val="0"/>
              </a:spcAft>
              <a:buClr>
                <a:schemeClr val="dk1"/>
              </a:buClr>
              <a:buSzPct val="100000"/>
              <a:buAutoNum type="arabicParenR"/>
            </a:pPr>
            <a:r>
              <a:rPr lang="en-US"/>
              <a:t>“the thin layer of soil covering an impenetrable bed-rock, wherein seed may sprout yet can never mature;”</a:t>
            </a:r>
            <a:endParaRPr/>
          </a:p>
          <a:p>
            <a:pPr indent="-228600" lvl="0" marL="228600" rtl="0" algn="l">
              <a:spcBef>
                <a:spcPts val="2000"/>
              </a:spcBef>
              <a:spcAft>
                <a:spcPts val="0"/>
              </a:spcAft>
              <a:buClr>
                <a:schemeClr val="dk1"/>
              </a:buClr>
              <a:buSzPct val="100000"/>
              <a:buAutoNum type="arabicParenR"/>
            </a:pPr>
            <a:r>
              <a:rPr lang="en-US"/>
              <a:t>“the weed-encumbered field, capable of producing a rich crop but for the jungle of thistles and thorns; and”</a:t>
            </a:r>
            <a:endParaRPr/>
          </a:p>
          <a:p>
            <a:pPr indent="-228600" lvl="0" marL="228600" rtl="0" algn="l">
              <a:spcBef>
                <a:spcPts val="2000"/>
              </a:spcBef>
              <a:spcAft>
                <a:spcPts val="0"/>
              </a:spcAft>
              <a:buClr>
                <a:schemeClr val="dk1"/>
              </a:buClr>
              <a:buSzPct val="100000"/>
              <a:buFont typeface="Noto Sans Symbols"/>
              <a:buAutoNum type="arabicParenR"/>
            </a:pPr>
            <a:r>
              <a:rPr lang="en-US"/>
              <a:t>“the clean rich mold receptive and fertile. Yet even soils classed as good are of varying degrees of productiveness, yielding an increase of thirty, sixty, or even a hundred fold, with many inter-gradations.</a:t>
            </a:r>
            <a:r>
              <a:rPr i="1" lang="en-US"/>
              <a:t>” (James E. Talmage, Jesus the Christ, p. 285)</a:t>
            </a:r>
            <a:endParaRPr i="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Tree of Life </a:t>
            </a:r>
            <a:endParaRPr/>
          </a:p>
        </p:txBody>
      </p:sp>
      <p:sp>
        <p:nvSpPr>
          <p:cNvPr id="315" name="Google Shape;315;p2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“The Spirit made explicit that the Tree of Life and its precious fruit are symbols of Christ’s redemption.” ~</a:t>
            </a:r>
            <a:r>
              <a:rPr i="1" lang="en-US"/>
              <a:t>Jeffrey R. Holland</a:t>
            </a:r>
            <a:r>
              <a:rPr lang="en-US" sz="1200"/>
              <a:t> (Christ and the New Covenant [1997], 160)</a:t>
            </a:r>
            <a:endParaRPr/>
          </a:p>
          <a:p>
            <a:pPr indent="-457200" lvl="0" marL="457200" rtl="0" algn="l">
              <a:spcBef>
                <a:spcPts val="2000"/>
              </a:spcBef>
              <a:spcAft>
                <a:spcPts val="0"/>
              </a:spcAft>
              <a:buClr>
                <a:schemeClr val="dk1"/>
              </a:buClr>
              <a:buSzPts val="2400"/>
              <a:buChar char="🟇"/>
            </a:pPr>
            <a:r>
              <a:rPr lang="en-US"/>
              <a:t>“The tree of life…is the love of God (1 Ne 11:25). The love of God for His children is most profoundly expressed in His gift of Jesus as our Redeemer: ‘God so loved the world, that he gave his only begotten Son’ (John 3:16). To partake of the love of God is to partake of Jesus’ Atonement and the emancipations and joys which it can bring.” ~</a:t>
            </a:r>
            <a:r>
              <a:rPr i="1" lang="en-US"/>
              <a:t>Neal A. Maxwell </a:t>
            </a:r>
            <a:r>
              <a:rPr i="1" lang="en-US" sz="1200"/>
              <a:t>(Ensign, Nov 1999, 8)</a:t>
            </a:r>
            <a:endParaRPr i="1"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321" name="Google Shape;321;p2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Which type of person am I? (Lehi’s vision; Parable of the Sower) How can I be more like Lehi, Sariah, Nephi?</a:t>
            </a:r>
            <a:endParaRPr/>
          </a:p>
          <a:p>
            <a:pPr indent="-457200" lvl="0" marL="457200" rtl="0" algn="l">
              <a:spcBef>
                <a:spcPts val="2000"/>
              </a:spcBef>
              <a:spcAft>
                <a:spcPts val="0"/>
              </a:spcAft>
              <a:buClr>
                <a:schemeClr val="dk1"/>
              </a:buClr>
              <a:buSzPct val="100000"/>
              <a:buChar char="🟇"/>
            </a:pPr>
            <a:r>
              <a:rPr lang="en-US"/>
              <a:t>In what ways do I prevent the Lord from blessing me with all He hath?</a:t>
            </a:r>
            <a:endParaRPr/>
          </a:p>
          <a:p>
            <a:pPr indent="-457200" lvl="0" marL="457200" rtl="0" algn="l">
              <a:spcBef>
                <a:spcPts val="2000"/>
              </a:spcBef>
              <a:spcAft>
                <a:spcPts val="0"/>
              </a:spcAft>
              <a:buClr>
                <a:schemeClr val="dk1"/>
              </a:buClr>
              <a:buSzPct val="100000"/>
              <a:buChar char="🟇"/>
            </a:pPr>
            <a:r>
              <a:rPr lang="en-US"/>
              <a:t>Do I accept God’s love? Do I treasure it as the greatest gift, most joyous to my soul? How might I improve?</a:t>
            </a:r>
            <a:endParaRPr/>
          </a:p>
          <a:p>
            <a:pPr indent="-457200" lvl="0" marL="457200" rtl="0" algn="l">
              <a:spcBef>
                <a:spcPts val="2000"/>
              </a:spcBef>
              <a:spcAft>
                <a:spcPts val="0"/>
              </a:spcAft>
              <a:buClr>
                <a:schemeClr val="dk1"/>
              </a:buClr>
              <a:buSzPct val="100000"/>
              <a:buChar char="🟇"/>
            </a:pPr>
            <a:r>
              <a:rPr lang="en-US"/>
              <a:t>Do I treasure the scriptures? Am I doing as Nephi and Lehi did with my scriptures—search, find them valuable, obey? (1 Ne 5:20-1) How can I increase my understanding and love of the word of God?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5"/>
          <p:cNvSpPr txBox="1"/>
          <p:nvPr>
            <p:ph type="title"/>
          </p:nvPr>
        </p:nvSpPr>
        <p:spPr>
          <a:xfrm>
            <a:off x="7112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Elder Lowell M. Snow</a:t>
            </a:r>
            <a:endParaRPr/>
          </a:p>
        </p:txBody>
      </p:sp>
      <p:sp>
        <p:nvSpPr>
          <p:cNvPr id="328" name="Google Shape;328;p25"/>
          <p:cNvSpPr txBox="1"/>
          <p:nvPr>
            <p:ph idx="1" type="body"/>
          </p:nvPr>
        </p:nvSpPr>
        <p:spPr>
          <a:xfrm>
            <a:off x="711200" y="1897269"/>
            <a:ext cx="8001000" cy="4495064"/>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spcBef>
                <a:spcPts val="0"/>
              </a:spcBef>
              <a:spcAft>
                <a:spcPts val="0"/>
              </a:spcAft>
              <a:buClr>
                <a:schemeClr val="dk1"/>
              </a:buClr>
              <a:buSzPct val="100000"/>
              <a:buNone/>
            </a:pPr>
            <a:r>
              <a:rPr lang="en-US"/>
              <a:t>“Life is full of many intersecting roads and trails. There are so many paths to follow, so many voices calling out ‘lo, here’ or ‘lo, there’ (JSH 1:5). There is such a variety and volume of media flooding our personal space, most of it intent on herding us down a path that is broad and traveled by many. When pondering which of these voices to listen to or which road among the many is right, have you ever asked yourself, as Joseph Smith did: ‘What is to be done? Who of all these [voices and roads is] right; or, are they all wrong together? If </a:t>
            </a:r>
            <a:r>
              <a:rPr lang="en-US"/>
              <a:t>any</a:t>
            </a:r>
            <a:r>
              <a:rPr lang="en-US"/>
              <a:t> of them be right, which is it, and how shall I know it?’ (JSH 1:10) “My witness to you is that Jesus Christ continues to mark the path, lead the way, and define every point on our journey. His path is strait and narrow and leads toward ‘light and life and endless day’ [Hymns, no.195]”</a:t>
            </a:r>
            <a:r>
              <a:rPr i="1" lang="en-US" sz="1300"/>
              <a:t> </a:t>
            </a:r>
            <a:endParaRPr/>
          </a:p>
          <a:p>
            <a:pPr indent="0" lvl="0" marL="0" rtl="0" algn="ctr">
              <a:spcBef>
                <a:spcPts val="2000"/>
              </a:spcBef>
              <a:spcAft>
                <a:spcPts val="0"/>
              </a:spcAft>
              <a:buClr>
                <a:schemeClr val="dk1"/>
              </a:buClr>
              <a:buSzPct val="100000"/>
              <a:buNone/>
            </a:pPr>
            <a:r>
              <a:rPr i="1" lang="en-US" sz="1300"/>
              <a:t>(Ensign, Nov. 2005, 96)</a:t>
            </a:r>
            <a:endParaRPr i="1"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Background</a:t>
            </a:r>
            <a:endParaRPr/>
          </a:p>
        </p:txBody>
      </p:sp>
      <p:sp>
        <p:nvSpPr>
          <p:cNvPr id="174" name="Google Shape;174;p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Char char="🟇"/>
            </a:pPr>
            <a:r>
              <a:rPr lang="en-US"/>
              <a:t>600 BC=“pivotal year, everything turned on its hinges and there was an entirely new world.” </a:t>
            </a:r>
            <a:r>
              <a:rPr lang="en-US" sz="1200"/>
              <a:t>(</a:t>
            </a:r>
            <a:r>
              <a:rPr i="1" lang="en-US" sz="1200"/>
              <a:t>Nibley, Lecture 4, 47)</a:t>
            </a:r>
            <a:endParaRPr/>
          </a:p>
          <a:p>
            <a:pPr indent="-457200" lvl="0" marL="457200" rtl="0" algn="l">
              <a:spcBef>
                <a:spcPts val="2000"/>
              </a:spcBef>
              <a:spcAft>
                <a:spcPts val="0"/>
              </a:spcAft>
              <a:buClr>
                <a:schemeClr val="dk1"/>
              </a:buClr>
              <a:buSzPct val="100000"/>
              <a:buChar char="🟇"/>
            </a:pPr>
            <a:r>
              <a:rPr lang="en-US"/>
              <a:t>“Remember the Book of Mormon is a tragic book; it is ‘a voice from the dust.’” </a:t>
            </a:r>
            <a:r>
              <a:rPr i="1" lang="en-US" sz="1200"/>
              <a:t>(Nibley Lecture 5, 62)</a:t>
            </a:r>
            <a:endParaRPr/>
          </a:p>
          <a:p>
            <a:pPr indent="-457200" lvl="0" marL="457200" rtl="0" algn="l">
              <a:spcBef>
                <a:spcPts val="2000"/>
              </a:spcBef>
              <a:spcAft>
                <a:spcPts val="0"/>
              </a:spcAft>
              <a:buClr>
                <a:schemeClr val="dk1"/>
              </a:buClr>
              <a:buSzPct val="100000"/>
              <a:buChar char="🟇"/>
            </a:pPr>
            <a:r>
              <a:rPr lang="en-US"/>
              <a:t>Lehi’s contemporaries:</a:t>
            </a:r>
            <a:endParaRPr/>
          </a:p>
          <a:p>
            <a:pPr indent="-457200" lvl="1" marL="914400" rtl="0" algn="l">
              <a:spcBef>
                <a:spcPts val="2000"/>
              </a:spcBef>
              <a:spcAft>
                <a:spcPts val="0"/>
              </a:spcAft>
              <a:buSzPct val="100000"/>
              <a:buChar char="🟇"/>
            </a:pPr>
            <a:r>
              <a:rPr lang="en-US"/>
              <a:t> “Gautama Buddha, Confucius, Laotze, Vardhaman Mahavira (founder of Jainism), Zarathustra, and Pythagoras were all of Lehi’s day” </a:t>
            </a:r>
            <a:r>
              <a:rPr i="1" lang="en-US" sz="1000"/>
              <a:t>(Nibley, Lecture 4, 47)</a:t>
            </a:r>
            <a:endParaRPr/>
          </a:p>
          <a:p>
            <a:pPr indent="-457200" lvl="1" marL="914400" rtl="0" algn="l">
              <a:spcBef>
                <a:spcPts val="1000"/>
              </a:spcBef>
              <a:spcAft>
                <a:spcPts val="0"/>
              </a:spcAft>
              <a:buSzPct val="169230"/>
              <a:buChar char="🟇"/>
            </a:pPr>
            <a:r>
              <a:rPr lang="en-US"/>
              <a:t>Jeremiah “Being a very influential man and being of the party of Jeremiah, Lehi would have known Jeremiah…” </a:t>
            </a:r>
            <a:r>
              <a:rPr i="1" lang="en-US" sz="1300"/>
              <a:t>(Nibley, Lecture 5, 67)</a:t>
            </a:r>
            <a:endParaRPr i="1" sz="1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Pattern of Prophets</a:t>
            </a:r>
            <a:endParaRPr/>
          </a:p>
        </p:txBody>
      </p:sp>
      <p:sp>
        <p:nvSpPr>
          <p:cNvPr id="180" name="Google Shape;180;p4"/>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None/>
            </a:pPr>
            <a:r>
              <a:rPr lang="en-US"/>
              <a:t>Prophets of All Ages</a:t>
            </a:r>
            <a:endParaRPr/>
          </a:p>
        </p:txBody>
      </p:sp>
      <p:sp>
        <p:nvSpPr>
          <p:cNvPr id="181" name="Google Shape;181;p4"/>
          <p:cNvSpPr txBox="1"/>
          <p:nvPr>
            <p:ph idx="2" type="body"/>
          </p:nvPr>
        </p:nvSpPr>
        <p:spPr>
          <a:xfrm>
            <a:off x="571500" y="2590800"/>
            <a:ext cx="2089855" cy="344805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Pray</a:t>
            </a:r>
            <a:endParaRPr/>
          </a:p>
          <a:p>
            <a:pPr indent="0" lvl="0" marL="0" rtl="0" algn="l">
              <a:spcBef>
                <a:spcPts val="1400"/>
              </a:spcBef>
              <a:spcAft>
                <a:spcPts val="0"/>
              </a:spcAft>
              <a:buClr>
                <a:schemeClr val="dk1"/>
              </a:buClr>
              <a:buSzPct val="100000"/>
              <a:buNone/>
            </a:pPr>
            <a:r>
              <a:rPr lang="en-US"/>
              <a:t>Receive revelation, including meeting the Savior</a:t>
            </a:r>
            <a:endParaRPr/>
          </a:p>
          <a:p>
            <a:pPr indent="0" lvl="0" marL="0" rtl="0" algn="l">
              <a:spcBef>
                <a:spcPts val="1400"/>
              </a:spcBef>
              <a:spcAft>
                <a:spcPts val="0"/>
              </a:spcAft>
              <a:buClr>
                <a:schemeClr val="dk1"/>
              </a:buClr>
              <a:buSzPct val="100000"/>
              <a:buNone/>
            </a:pPr>
            <a:r>
              <a:rPr lang="en-US"/>
              <a:t>Warn the people</a:t>
            </a:r>
            <a:endParaRPr/>
          </a:p>
          <a:p>
            <a:pPr indent="0" lvl="0" marL="0" rtl="0" algn="l">
              <a:spcBef>
                <a:spcPts val="1400"/>
              </a:spcBef>
              <a:spcAft>
                <a:spcPts val="0"/>
              </a:spcAft>
              <a:buClr>
                <a:schemeClr val="dk1"/>
              </a:buClr>
              <a:buSzPct val="100000"/>
              <a:buNone/>
            </a:pPr>
            <a:r>
              <a:rPr lang="en-US"/>
              <a:t>Rejected by those warned</a:t>
            </a:r>
            <a:endParaRPr/>
          </a:p>
          <a:p>
            <a:pPr indent="0" lvl="0" marL="0" rtl="0" algn="l">
              <a:spcBef>
                <a:spcPts val="1400"/>
              </a:spcBef>
              <a:spcAft>
                <a:spcPts val="0"/>
              </a:spcAft>
              <a:buClr>
                <a:schemeClr val="dk1"/>
              </a:buClr>
              <a:buSzPct val="100000"/>
              <a:buNone/>
            </a:pPr>
            <a:r>
              <a:rPr lang="en-US"/>
              <a:t>Many seek to take away life</a:t>
            </a:r>
            <a:endParaRPr/>
          </a:p>
          <a:p>
            <a:pPr indent="0" lvl="0" marL="0" rtl="0" algn="l">
              <a:spcBef>
                <a:spcPts val="1400"/>
              </a:spcBef>
              <a:spcAft>
                <a:spcPts val="0"/>
              </a:spcAft>
              <a:buClr>
                <a:schemeClr val="dk1"/>
              </a:buClr>
              <a:buSzPct val="100000"/>
              <a:buNone/>
            </a:pPr>
            <a:r>
              <a:rPr i="1" lang="en-US"/>
              <a:t>Repeat</a:t>
            </a:r>
            <a:endParaRPr/>
          </a:p>
        </p:txBody>
      </p:sp>
      <p:sp>
        <p:nvSpPr>
          <p:cNvPr id="182" name="Google Shape;182;p4"/>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None/>
            </a:pPr>
            <a:r>
              <a:rPr lang="en-US"/>
              <a:t>Lehi</a:t>
            </a:r>
            <a:endParaRPr/>
          </a:p>
        </p:txBody>
      </p:sp>
      <p:sp>
        <p:nvSpPr>
          <p:cNvPr id="183" name="Google Shape;183;p4"/>
          <p:cNvSpPr txBox="1"/>
          <p:nvPr>
            <p:ph idx="4" type="body"/>
          </p:nvPr>
        </p:nvSpPr>
        <p:spPr>
          <a:xfrm>
            <a:off x="5979724" y="2590800"/>
            <a:ext cx="2592775" cy="344805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100000"/>
              <a:buNone/>
            </a:pPr>
            <a:r>
              <a:rPr lang="en-US"/>
              <a:t>1 Nephi 1:5-20</a:t>
            </a:r>
            <a:endParaRPr/>
          </a:p>
          <a:p>
            <a:pPr indent="-457200" lvl="0" marL="457200" rtl="0" algn="l">
              <a:spcBef>
                <a:spcPts val="1400"/>
              </a:spcBef>
              <a:spcAft>
                <a:spcPts val="0"/>
              </a:spcAft>
              <a:buClr>
                <a:schemeClr val="dk1"/>
              </a:buClr>
              <a:buSzPct val="100000"/>
              <a:buChar char="🟇"/>
            </a:pPr>
            <a:r>
              <a:rPr lang="en-US"/>
              <a:t>1 Nephi 1:4-11 Lehi hears prophets testifying &amp; believes</a:t>
            </a:r>
            <a:endParaRPr/>
          </a:p>
          <a:p>
            <a:pPr indent="-457200" lvl="0" marL="457200" rtl="0" algn="l">
              <a:spcBef>
                <a:spcPts val="1400"/>
              </a:spcBef>
              <a:spcAft>
                <a:spcPts val="0"/>
              </a:spcAft>
              <a:buClr>
                <a:schemeClr val="dk1"/>
              </a:buClr>
              <a:buSzPct val="100000"/>
              <a:buChar char="🟇"/>
            </a:pPr>
            <a:r>
              <a:rPr lang="en-US"/>
              <a:t>1 Ne 1:12-17 Prays on behalf of his people</a:t>
            </a:r>
            <a:endParaRPr/>
          </a:p>
          <a:p>
            <a:pPr indent="-457200" lvl="0" marL="457200" rtl="0" algn="l">
              <a:spcBef>
                <a:spcPts val="1400"/>
              </a:spcBef>
              <a:spcAft>
                <a:spcPts val="0"/>
              </a:spcAft>
              <a:buClr>
                <a:schemeClr val="dk1"/>
              </a:buClr>
              <a:buSzPct val="100000"/>
              <a:buChar char="🟇"/>
            </a:pPr>
            <a:r>
              <a:rPr lang="en-US"/>
              <a:t>1 Ne 1:6-12 &amp; 14-15 Vision</a:t>
            </a:r>
            <a:endParaRPr/>
          </a:p>
          <a:p>
            <a:pPr indent="-457200" lvl="0" marL="457200" rtl="0" algn="l">
              <a:spcBef>
                <a:spcPts val="1400"/>
              </a:spcBef>
              <a:spcAft>
                <a:spcPts val="0"/>
              </a:spcAft>
              <a:buClr>
                <a:schemeClr val="dk1"/>
              </a:buClr>
              <a:buSzPct val="100000"/>
              <a:buChar char="🟇"/>
            </a:pPr>
            <a:r>
              <a:rPr lang="en-US"/>
              <a:t>Warns people, rejected, they seek his life</a:t>
            </a:r>
            <a:endParaRPr/>
          </a:p>
          <a:p>
            <a:pPr indent="-457200" lvl="0" marL="457200" rtl="0" algn="l">
              <a:spcBef>
                <a:spcPts val="1400"/>
              </a:spcBef>
              <a:spcAft>
                <a:spcPts val="0"/>
              </a:spcAft>
              <a:buClr>
                <a:schemeClr val="dk1"/>
              </a:buClr>
              <a:buSzPct val="100000"/>
              <a:buChar char="🟇"/>
            </a:pPr>
            <a:r>
              <a:rPr lang="en-US"/>
              <a:t>The Lord warns him to leave</a:t>
            </a:r>
            <a:endParaRPr/>
          </a:p>
        </p:txBody>
      </p:sp>
      <p:pic>
        <p:nvPicPr>
          <p:cNvPr descr="32506_all_002_01-prophesying.jpg" id="184" name="Google Shape;184;p4"/>
          <p:cNvPicPr preferRelativeResize="0"/>
          <p:nvPr/>
        </p:nvPicPr>
        <p:blipFill rotWithShape="1">
          <a:blip r:embed="rId3">
            <a:alphaModFix/>
          </a:blip>
          <a:srcRect b="0" l="0" r="0" t="0"/>
          <a:stretch/>
        </p:blipFill>
        <p:spPr>
          <a:xfrm>
            <a:off x="2661355" y="3649624"/>
            <a:ext cx="3318370" cy="2389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George Q. Cannon</a:t>
            </a:r>
            <a:endParaRPr/>
          </a:p>
        </p:txBody>
      </p:sp>
      <p:sp>
        <p:nvSpPr>
          <p:cNvPr id="190" name="Google Shape;190;p5"/>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“Every man to whom the heavens have been opened and who has received revelations from God has been hated by his fellows. His life has been sought, and he has had no peace on the earth. No matter how numerous such personas have been they have been hunted and driven. So true is this that Stephen the </a:t>
            </a:r>
            <a:r>
              <a:rPr lang="en-US"/>
              <a:t>martyr</a:t>
            </a:r>
            <a:r>
              <a:rPr lang="en-US"/>
              <a:t>, when being stoned to death, taunted the Jews with their unbelief </a:t>
            </a:r>
            <a:r>
              <a:rPr lang="en-US"/>
              <a:t>and the</a:t>
            </a:r>
            <a:r>
              <a:rPr lang="en-US"/>
              <a:t> acts of their ancestors. Said he, ‘which of the prophets have not your fathers persecuted?’ and they have </a:t>
            </a:r>
            <a:r>
              <a:rPr lang="en-US"/>
              <a:t>slain</a:t>
            </a:r>
            <a:r>
              <a:rPr lang="en-US"/>
              <a:t> them which showed </a:t>
            </a:r>
            <a:r>
              <a:rPr lang="en-US"/>
              <a:t>before</a:t>
            </a:r>
            <a:r>
              <a:rPr lang="en-US"/>
              <a:t> the coming of the Just One.”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1</a:t>
            </a:r>
            <a:r>
              <a:rPr baseline="30000" lang="en-US"/>
              <a:t>st</a:t>
            </a:r>
            <a:r>
              <a:rPr lang="en-US"/>
              <a:t> Chapel in British Isles</a:t>
            </a:r>
            <a:endParaRPr/>
          </a:p>
        </p:txBody>
      </p:sp>
      <p:pic>
        <p:nvPicPr>
          <p:cNvPr descr="IMG_6248.png" id="197" name="Google Shape;197;p6"/>
          <p:cNvPicPr preferRelativeResize="0"/>
          <p:nvPr/>
        </p:nvPicPr>
        <p:blipFill rotWithShape="1">
          <a:blip r:embed="rId3">
            <a:alphaModFix/>
          </a:blip>
          <a:srcRect b="0" l="0" r="0" t="0"/>
          <a:stretch/>
        </p:blipFill>
        <p:spPr>
          <a:xfrm>
            <a:off x="3823826" y="1668517"/>
            <a:ext cx="5208034" cy="2929519"/>
          </a:xfrm>
          <a:prstGeom prst="rect">
            <a:avLst/>
          </a:prstGeom>
          <a:noFill/>
          <a:ln>
            <a:noFill/>
          </a:ln>
        </p:spPr>
      </p:pic>
      <p:pic>
        <p:nvPicPr>
          <p:cNvPr descr="IMG_6247.png" id="198" name="Google Shape;198;p6"/>
          <p:cNvPicPr preferRelativeResize="0"/>
          <p:nvPr/>
        </p:nvPicPr>
        <p:blipFill rotWithShape="1">
          <a:blip r:embed="rId4">
            <a:alphaModFix/>
          </a:blip>
          <a:srcRect b="0" l="0" r="0" t="0"/>
          <a:stretch/>
        </p:blipFill>
        <p:spPr>
          <a:xfrm>
            <a:off x="2861584" y="3324140"/>
            <a:ext cx="6282416" cy="3533859"/>
          </a:xfrm>
          <a:prstGeom prst="rect">
            <a:avLst/>
          </a:prstGeom>
          <a:noFill/>
          <a:ln>
            <a:noFill/>
          </a:ln>
        </p:spPr>
      </p:pic>
      <p:sp>
        <p:nvSpPr>
          <p:cNvPr id="199" name="Google Shape;199;p6"/>
          <p:cNvSpPr txBox="1"/>
          <p:nvPr>
            <p:ph idx="1" type="body"/>
          </p:nvPr>
        </p:nvSpPr>
        <p:spPr>
          <a:xfrm>
            <a:off x="179559" y="1905000"/>
            <a:ext cx="2469968" cy="4114800"/>
          </a:xfrm>
          <a:prstGeom prst="rect">
            <a:avLst/>
          </a:prstGeom>
          <a:noFill/>
          <a:ln>
            <a:noFill/>
          </a:ln>
        </p:spPr>
        <p:txBody>
          <a:bodyPr anchorCtr="0" anchor="t" bIns="45700" lIns="91425" spcFirstLastPara="1" rIns="91425" wrap="square" tIns="45700">
            <a:normAutofit fontScale="92500"/>
          </a:bodyPr>
          <a:lstStyle/>
          <a:p>
            <a:pPr indent="-457200" lvl="0" marL="457200" rtl="0" algn="l">
              <a:spcBef>
                <a:spcPts val="0"/>
              </a:spcBef>
              <a:spcAft>
                <a:spcPts val="0"/>
              </a:spcAft>
              <a:buClr>
                <a:schemeClr val="dk1"/>
              </a:buClr>
              <a:buSzPct val="100000"/>
              <a:buChar char="🟇"/>
            </a:pPr>
            <a:r>
              <a:rPr lang="en-US"/>
              <a:t>“The nearer a person approaches the Lord, a greater power will be manifested by the adversary to prevent the accomplishment of His purposes.” ~Joseph Smith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type="title"/>
          </p:nvPr>
        </p:nvSpPr>
        <p:spPr>
          <a:xfrm>
            <a:off x="0" y="2344386"/>
            <a:ext cx="3724181"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Heber C. Kimball</a:t>
            </a:r>
            <a:endParaRPr/>
          </a:p>
        </p:txBody>
      </p:sp>
      <p:pic>
        <p:nvPicPr>
          <p:cNvPr descr="IMG_6246.png" id="206" name="Google Shape;206;p7"/>
          <p:cNvPicPr preferRelativeResize="0"/>
          <p:nvPr>
            <p:ph idx="1" type="body"/>
          </p:nvPr>
        </p:nvPicPr>
        <p:blipFill rotWithShape="1">
          <a:blip r:embed="rId3">
            <a:alphaModFix/>
          </a:blip>
          <a:srcRect b="0" l="-122840" r="-122839" t="0"/>
          <a:stretch/>
        </p:blipFill>
        <p:spPr>
          <a:xfrm>
            <a:off x="-1123412" y="0"/>
            <a:ext cx="14474647" cy="70167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Tender Mercies of the Lord</a:t>
            </a:r>
            <a:endParaRPr/>
          </a:p>
        </p:txBody>
      </p:sp>
      <p:sp>
        <p:nvSpPr>
          <p:cNvPr id="213" name="Google Shape;213;p8"/>
          <p:cNvSpPr txBox="1"/>
          <p:nvPr>
            <p:ph idx="1" type="body"/>
          </p:nvPr>
        </p:nvSpPr>
        <p:spPr>
          <a:xfrm>
            <a:off x="571500" y="1904999"/>
            <a:ext cx="8001000" cy="4671305"/>
          </a:xfrm>
          <a:prstGeom prst="rect">
            <a:avLst/>
          </a:prstGeom>
          <a:noFill/>
          <a:ln>
            <a:noFill/>
          </a:ln>
        </p:spPr>
        <p:txBody>
          <a:bodyPr anchorCtr="0" anchor="t" bIns="45700" lIns="91425" spcFirstLastPara="1" rIns="91425" wrap="square" tIns="45700">
            <a:normAutofit fontScale="70000" lnSpcReduction="10000"/>
          </a:bodyPr>
          <a:lstStyle/>
          <a:p>
            <a:pPr indent="0" lvl="0" marL="0" rtl="0" algn="ctr">
              <a:spcBef>
                <a:spcPts val="0"/>
              </a:spcBef>
              <a:spcAft>
                <a:spcPts val="0"/>
              </a:spcAft>
              <a:buClr>
                <a:schemeClr val="dk1"/>
              </a:buClr>
              <a:buSzPct val="100000"/>
              <a:buNone/>
            </a:pPr>
            <a:r>
              <a:rPr lang="en-US"/>
              <a:t>1 Nephi 1:20  </a:t>
            </a:r>
            <a:r>
              <a:rPr b="1" i="1" lang="en-US"/>
              <a:t>What are the tender mercies of the Lord?</a:t>
            </a:r>
            <a:endParaRPr/>
          </a:p>
          <a:p>
            <a:pPr indent="0" lvl="0" marL="0" rtl="0" algn="ctr">
              <a:spcBef>
                <a:spcPts val="2000"/>
              </a:spcBef>
              <a:spcAft>
                <a:spcPts val="0"/>
              </a:spcAft>
              <a:buClr>
                <a:schemeClr val="dk1"/>
              </a:buClr>
              <a:buSzPct val="100000"/>
              <a:buNone/>
            </a:pPr>
            <a:r>
              <a:rPr lang="en-US"/>
              <a:t>“… The Lord’s tender mercies are the very personal and individualized blessings, strength, protection, assurances, guidance, loving-kindness, consolation, support, and spiritual gifts which we receive from and because of and through the Lord Jesus Christ. Truly the Lord suits ‘his mercies according to the conditions of the children of men’ (</a:t>
            </a:r>
            <a:r>
              <a:rPr lang="en-US" u="sng">
                <a:solidFill>
                  <a:schemeClr val="hlink"/>
                </a:solidFill>
                <a:hlinkClick r:id="rId3"/>
              </a:rPr>
              <a:t>D&amp;C 46:15</a:t>
            </a:r>
            <a:r>
              <a:rPr lang="en-US"/>
              <a:t>).</a:t>
            </a:r>
            <a:endParaRPr/>
          </a:p>
          <a:p>
            <a:pPr indent="0" lvl="0" marL="0" rtl="0" algn="ctr">
              <a:spcBef>
                <a:spcPts val="2000"/>
              </a:spcBef>
              <a:spcAft>
                <a:spcPts val="0"/>
              </a:spcAft>
              <a:buClr>
                <a:schemeClr val="dk1"/>
              </a:buClr>
              <a:buSzPct val="100000"/>
              <a:buNone/>
            </a:pPr>
            <a:r>
              <a:rPr lang="en-US"/>
              <a:t>“… One of the ways whereby the Savior comes to each of us is through His abundant and tender mercies. For instance, as you and I face challenges and tests in our lives, the gift of faith and an appropriate sense of personal confidence that reaches beyond our own capacity are two examples of the tender mercies of the Lord. Repentance </a:t>
            </a:r>
            <a:r>
              <a:rPr lang="en-US"/>
              <a:t>and forgiveness</a:t>
            </a:r>
            <a:r>
              <a:rPr lang="en-US"/>
              <a:t> of sins and peace of conscience are examples of the tender mercies of the Lord. And the persistence and the fortitude that enable us to press forward with cheerfulness through physical limitations and spiritual difficulties are examples of the tender mercies of the Lord”</a:t>
            </a:r>
            <a:endParaRPr/>
          </a:p>
          <a:p>
            <a:pPr indent="0" lvl="0" marL="0" rtl="0" algn="ctr">
              <a:spcBef>
                <a:spcPts val="2000"/>
              </a:spcBef>
              <a:spcAft>
                <a:spcPts val="0"/>
              </a:spcAft>
              <a:buClr>
                <a:schemeClr val="dk1"/>
              </a:buClr>
              <a:buSzPct val="100000"/>
              <a:buNone/>
            </a:pPr>
            <a:r>
              <a:rPr i="1" lang="en-US" sz="1900"/>
              <a:t> (Elder David A. Bednar, in Conference Report, Apr. 2005, 105; or Ensign, May 2005, 99–100).</a:t>
            </a:r>
            <a:endParaRPr i="1"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“Chosen”</a:t>
            </a:r>
            <a:endParaRPr/>
          </a:p>
        </p:txBody>
      </p:sp>
      <p:sp>
        <p:nvSpPr>
          <p:cNvPr id="220" name="Google Shape;220;p9"/>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“It is our hearts and our aspirations and our obedience which definitively determine whether we are counted as one of God’s chosen…</a:t>
            </a:r>
            <a:endParaRPr/>
          </a:p>
          <a:p>
            <a:pPr indent="0" lvl="0" marL="0" rtl="0" algn="ctr">
              <a:spcBef>
                <a:spcPts val="2000"/>
              </a:spcBef>
              <a:spcAft>
                <a:spcPts val="0"/>
              </a:spcAft>
              <a:buClr>
                <a:schemeClr val="dk1"/>
              </a:buClr>
              <a:buSzPts val="2400"/>
              <a:buNone/>
            </a:pPr>
            <a:r>
              <a:rPr lang="en-US"/>
              <a:t>‘The fundamental purposes for the gift of agency were to love one another and to choose God. Thus we become God’s chosen and invite His tender mercies as we use our agency to choose God.”</a:t>
            </a:r>
            <a:endParaRPr/>
          </a:p>
          <a:p>
            <a:pPr indent="0" lvl="0" marL="0" rtl="0" algn="ctr">
              <a:spcBef>
                <a:spcPts val="2000"/>
              </a:spcBef>
              <a:spcAft>
                <a:spcPts val="0"/>
              </a:spcAft>
              <a:buClr>
                <a:schemeClr val="dk1"/>
              </a:buClr>
              <a:buSzPts val="1200"/>
              <a:buNone/>
            </a:pPr>
            <a:r>
              <a:rPr i="1" lang="en-US" sz="1200"/>
              <a:t>David A. Bednar, in Conference Report, Apr. 2005, 107; or Ensign, May 2005, 101; italics in original)</a:t>
            </a:r>
            <a:endParaRPr i="1" sz="1200"/>
          </a:p>
        </p:txBody>
      </p:sp>
    </p:spTree>
  </p:cSld>
  <p:clrMapOvr>
    <a:masterClrMapping/>
  </p:clrMapOvr>
</p:sld>
</file>

<file path=ppt/theme/theme1.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