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Pacifico"/>
      <p:regular r:id="rId30"/>
    </p:embeddedFont>
    <p:embeddedFont>
      <p:font typeface="Lustria"/>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2" roundtripDataSignature="AMtx7mjZaUPLH+Bc400LmnFM9cPTMb1n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ustria-regular.fntdata"/><Relationship Id="rId30" Type="http://schemas.openxmlformats.org/officeDocument/2006/relationships/font" Target="fonts/Pacifico-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topics/holy-ghost?lang=eng" TargetMode="External"/><Relationship Id="rId3" Type="http://schemas.openxmlformats.org/officeDocument/2006/relationships/hyperlink" Target="https://www.lds.org/topics/baptism?lang=eng" TargetMode="External"/><Relationship Id="rId4" Type="http://schemas.openxmlformats.org/officeDocument/2006/relationships/hyperlink" Target="https://www.lds.org/scriptures/nt/john/14.17?lang=eng%2316" TargetMode="External"/><Relationship Id="rId5" Type="http://schemas.openxmlformats.org/officeDocument/2006/relationships/hyperlink" Target="https://www.lds.org/scriptures/bofm/2-ne/32.5?lang=eng%23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 This goes to show that severe stress (like being unable to feed your family) can lead to spiritual distress, and even the prophets are not immune.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2. This experience demonstrates Nephi’s true strength, humility, and character, once again. He could have asked the Lord himself, but he turned to his father, and in so doing, he provided his father with the opportunity to repent and become the spiritual leader once more. “And the voice of the Lord came unto my father; and he was truly chastened because of his murmuring against the Lord” (v. 27). Nevertheless, Lehi was humbled and did repent, and not only was Lehi shown where Nephi should go to find food (to the mountain, or the “temple”); a new writing also appeared on the Liahona, giving them “understanding concerning the ways of the Lord” (v.29). Essentially, they received even greater knowledge as a result of this experience. “And thus we see that by small means the Lord can bring about great things.”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Q: </a:t>
            </a:r>
            <a:r>
              <a:rPr i="1" lang="en-US" sz="1200">
                <a:solidFill>
                  <a:schemeClr val="dk1"/>
                </a:solidFill>
                <a:latin typeface="Calibri"/>
                <a:ea typeface="Calibri"/>
                <a:cs typeface="Calibri"/>
                <a:sym typeface="Calibri"/>
              </a:rPr>
              <a:t>What are our “broken bows”? Do we inquire of the Lord, “Whither shall I go?” Do we turn to our parents and leaders and let them lead and guide us? Do we repent when we murmur? Do we have enough faith to learn the “ways of the Lord,” and to obey?</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8" name="Google Shape;23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guilty taketh the truth to be hard” 16:2</a:t>
            </a:r>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Have you ever experienced the need for “spiritual surgery?”</a:t>
            </a:r>
            <a:r>
              <a:rPr lang="en-US" sz="1200">
                <a:solidFill>
                  <a:schemeClr val="dk1"/>
                </a:solidFill>
                <a:latin typeface="Calibri"/>
                <a:ea typeface="Calibri"/>
                <a:cs typeface="Calibri"/>
                <a:sym typeface="Calibri"/>
              </a:rPr>
              <a:t> I believe we all have, and it isn’t easy. In fact, it’s painful. Still, as we put our faith in the Lord and let him “lead [us] toward the promised land,” (17:13), we will one day know He truly was cutting the cancer from our soul. He truly was preparing a better way.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46" name="Google Shape;24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They’re letting Satan get hold of their thoughts, minds, words, and actions. They care more about their fear of Nephi being their “ruler”—his grand scheme to supposedly set himself up in the wilderness as their teacher and king—than about what the Lord has shown them. They’ve forgotten they’ve seen an angel and witness the power of God on multiple occasions. Now, they’re so low they’re willing to kill. </a:t>
            </a:r>
            <a:endParaRPr/>
          </a:p>
          <a:p>
            <a:pPr indent="0" lvl="0" marL="0" rtl="0" algn="l">
              <a:spcBef>
                <a:spcPts val="0"/>
              </a:spcBef>
              <a:spcAft>
                <a:spcPts val="0"/>
              </a:spcAft>
              <a:buNone/>
            </a:pPr>
            <a:r>
              <a:rPr lang="en-US"/>
              <a:t>39—The Lord intervenes, chastening them and reminding them that He gives us ALL. Once they’ve repended again, they’re again blessed with food. It all comes from the Lord. Safety. Guidance. Motivation, Understanding, Learning, Food, Peace.</a:t>
            </a:r>
            <a:endParaRPr/>
          </a:p>
        </p:txBody>
      </p:sp>
      <p:sp>
        <p:nvSpPr>
          <p:cNvPr id="259" name="Google Shape;25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 did not doubt. He knew the Lord would teach Him. He asks, “Whither shall I go…?” </a:t>
            </a:r>
            <a:endParaRPr/>
          </a:p>
          <a:p>
            <a:pPr indent="0" lvl="0" marL="0" rtl="0" algn="l">
              <a:spcBef>
                <a:spcPts val="0"/>
              </a:spcBef>
              <a:spcAft>
                <a:spcPts val="0"/>
              </a:spcAft>
              <a:buNone/>
            </a:pPr>
            <a:r>
              <a:rPr lang="en-US"/>
              <a:t>We, too must Prepare to receive instruction, enlightenments, power!</a:t>
            </a:r>
            <a:endParaRPr/>
          </a:p>
        </p:txBody>
      </p:sp>
      <p:sp>
        <p:nvSpPr>
          <p:cNvPr id="272" name="Google Shape;27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Opening scene: Nephi has just finished explaining the Tree of Life, and why we need to be clean and pure to dwell with God. (15:33-36)</a:t>
            </a:r>
            <a:endParaRPr/>
          </a:p>
          <a:p>
            <a:pPr indent="0" lvl="0" marL="0" rtl="0" algn="l">
              <a:spcBef>
                <a:spcPts val="0"/>
              </a:spcBef>
              <a:spcAft>
                <a:spcPts val="0"/>
              </a:spcAft>
              <a:buNone/>
            </a:pPr>
            <a:r>
              <a:rPr lang="en-US"/>
              <a:t>2) As 16 opens, Laman and Lemuel are doing what they do best: murmuring and complaining. V1 “Thou has declared unto us hard things…”</a:t>
            </a:r>
            <a:endParaRPr/>
          </a:p>
          <a:p>
            <a:pPr indent="0" lvl="0" marL="0" rtl="0" algn="l">
              <a:spcBef>
                <a:spcPts val="0"/>
              </a:spcBef>
              <a:spcAft>
                <a:spcPts val="0"/>
              </a:spcAft>
              <a:buNone/>
            </a:pPr>
            <a:r>
              <a:rPr lang="en-US"/>
              <a:t>Nephi teaches that “the guilty taketh the truth to be hard, for it cutteth them to the very center” (v2). He exhorts his brethren to keep the commandments (4), they DO humle themselves (5) and he has “joy and great hopes in them...” </a:t>
            </a:r>
            <a:endParaRPr/>
          </a:p>
          <a:p>
            <a:pPr indent="0" lvl="0" marL="0" rtl="0" algn="l">
              <a:spcBef>
                <a:spcPts val="0"/>
              </a:spcBef>
              <a:spcAft>
                <a:spcPts val="0"/>
              </a:spcAft>
              <a:buNone/>
            </a:pPr>
            <a:r>
              <a:rPr lang="en-US"/>
              <a:t>So, for now, we are good to go. </a:t>
            </a:r>
            <a:endParaRPr/>
          </a:p>
          <a:p>
            <a:pPr indent="0" lvl="0" marL="0" rtl="0" algn="l">
              <a:spcBef>
                <a:spcPts val="0"/>
              </a:spcBef>
              <a:spcAft>
                <a:spcPts val="0"/>
              </a:spcAft>
              <a:buNone/>
            </a:pPr>
            <a:r>
              <a:rPr lang="en-US"/>
              <a:t>3) They are all married! Marriage to Ishmael’s daughters (7). They had fulfilled all the commandments the Lord had given them (16:8)</a:t>
            </a:r>
            <a:endParaRPr/>
          </a:p>
          <a:p>
            <a:pPr indent="0" lvl="0" marL="0" rtl="0" algn="l">
              <a:spcBef>
                <a:spcPts val="0"/>
              </a:spcBef>
              <a:spcAft>
                <a:spcPts val="0"/>
              </a:spcAft>
              <a:buNone/>
            </a:pPr>
            <a:r>
              <a:rPr lang="en-US"/>
              <a:t>This speaks to the Importance of marriage—that the commandments included being married.</a:t>
            </a:r>
            <a:endParaRPr/>
          </a:p>
          <a:p>
            <a:pPr indent="0" lvl="0" marL="0" rtl="0" algn="l">
              <a:spcBef>
                <a:spcPts val="0"/>
              </a:spcBef>
              <a:spcAft>
                <a:spcPts val="0"/>
              </a:spcAft>
              <a:buNone/>
            </a:pPr>
            <a:r>
              <a:rPr lang="en-US"/>
              <a:t>4) Lehi hears the voice of the Lord command him to take their journey into the wilderness (9) and…in the morning, he discovers the Liahona (10)</a:t>
            </a:r>
            <a:endParaRPr/>
          </a:p>
          <a:p>
            <a:pPr indent="0" lvl="0" marL="0" rtl="0" algn="l">
              <a:spcBef>
                <a:spcPts val="0"/>
              </a:spcBef>
              <a:spcAft>
                <a:spcPts val="0"/>
              </a:spcAft>
              <a:buNone/>
            </a:pPr>
            <a:r>
              <a:t/>
            </a:r>
            <a:endParaRPr/>
          </a:p>
        </p:txBody>
      </p:sp>
      <p:sp>
        <p:nvSpPr>
          <p:cNvPr id="164" name="Google Shape;16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Isaiah…</a:t>
            </a:r>
            <a:endParaRPr/>
          </a:p>
        </p:txBody>
      </p:sp>
      <p:sp>
        <p:nvSpPr>
          <p:cNvPr id="285" name="Google Shape;28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Cell phone</a:t>
            </a:r>
            <a:endParaRPr/>
          </a:p>
        </p:txBody>
      </p:sp>
      <p:sp>
        <p:nvSpPr>
          <p:cNvPr id="171" name="Google Shape;17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a:t>What is our personal Liahona and how can we increase the power of the “Liahona” in our life?</a:t>
            </a:r>
            <a:r>
              <a:rPr lang="en-US"/>
              <a: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78" name="Google Shape;17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primary purposes of the Liahona were to provide both direction and instruction during a long and demanding journey. The director was a physical instrument that served as an outward indicator of their inner spiritual standing before God. It worked according to the principles of faith and diligence. Just as Lehi was blessed in ancient times, each of us in this day has been given a spiritual compass that can direct and instruct us during our mortal journey. The </a:t>
            </a:r>
            <a:r>
              <a:rPr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Holy Ghost</a:t>
            </a:r>
            <a:r>
              <a:rPr lang="en-US" sz="1200">
                <a:solidFill>
                  <a:schemeClr val="dk1"/>
                </a:solidFill>
                <a:latin typeface="Calibri"/>
                <a:ea typeface="Calibri"/>
                <a:cs typeface="Calibri"/>
                <a:sym typeface="Calibri"/>
              </a:rPr>
              <a:t> was conferred upon you and me as we came out of the world and into the Savior’s Church through </a:t>
            </a:r>
            <a:r>
              <a:rPr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baptism</a:t>
            </a:r>
            <a:r>
              <a:rPr lang="en-US" sz="1200">
                <a:solidFill>
                  <a:schemeClr val="dk1"/>
                </a:solidFill>
                <a:latin typeface="Calibri"/>
                <a:ea typeface="Calibri"/>
                <a:cs typeface="Calibri"/>
                <a:sym typeface="Calibri"/>
              </a:rPr>
              <a:t> and confirmation. By the authority of the holy priesthood we were confirmed as members of the Church and admonished to seek for the constant companionship of ‘the Spirit of truth; whom the world cannot receive, because it seeth him not, neither knoweth him: but ye know him; for he dwelleth with you, and shall be in you’ (</a:t>
            </a:r>
            <a:r>
              <a:rPr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John 14:17</a:t>
            </a:r>
            <a:r>
              <a:rPr lang="en-US" sz="1200">
                <a:solidFill>
                  <a:schemeClr val="dk1"/>
                </a:solidFill>
                <a:latin typeface="Calibri"/>
                <a:ea typeface="Calibri"/>
                <a:cs typeface="Calibri"/>
                <a:sym typeface="Calibri"/>
              </a:rPr>
              <a:t>). As we each press forward along the pathway of life, we receive direction from the Holy Ghost just as Lehi was directed through the Liahona. ‘For behold, again I say unto you that if ye will enter in by the way, and receive the Holy Ghost, it will show unto you all things what ye should do’ (</a:t>
            </a:r>
            <a:r>
              <a:rPr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2 Nephi 32:5</a:t>
            </a:r>
            <a:r>
              <a:rPr lang="en-US" sz="1200">
                <a:solidFill>
                  <a:schemeClr val="dk1"/>
                </a:solidFill>
                <a:latin typeface="Calibri"/>
                <a:ea typeface="Calibri"/>
                <a:cs typeface="Calibri"/>
                <a:sym typeface="Calibri"/>
              </a:rPr>
              <a:t>). The Holy Ghost operates in our lives precisely as the Liahona did for Lehi and his family, according to our faith and diligence and heed” (in Conference Report, Apr. 2006, 31; or </a:t>
            </a:r>
            <a:r>
              <a:rPr i="1" lang="en-US" sz="1200">
                <a:solidFill>
                  <a:schemeClr val="dk1"/>
                </a:solidFill>
                <a:latin typeface="Calibri"/>
                <a:ea typeface="Calibri"/>
                <a:cs typeface="Calibri"/>
                <a:sym typeface="Calibri"/>
              </a:rPr>
              <a:t>Ensign,</a:t>
            </a:r>
            <a:r>
              <a:rPr lang="en-US" sz="1200">
                <a:solidFill>
                  <a:schemeClr val="dk1"/>
                </a:solidFill>
                <a:latin typeface="Calibri"/>
                <a:ea typeface="Calibri"/>
                <a:cs typeface="Calibri"/>
                <a:sym typeface="Calibri"/>
              </a:rPr>
              <a:t> May 2006, 30–31).</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What is your personal Liahona?</a:t>
            </a:r>
            <a:r>
              <a:rPr lang="en-US" sz="1200">
                <a:solidFill>
                  <a:schemeClr val="dk1"/>
                </a:solidFill>
                <a:latin typeface="Calibri"/>
                <a:ea typeface="Calibri"/>
                <a:cs typeface="Calibri"/>
                <a:sym typeface="Calibri"/>
              </a:rPr>
              <a:t> (The Holy Ghost, personal revelation, following the scriptures and the words of the prophets, etc?) </a:t>
            </a:r>
            <a:r>
              <a:rPr i="1" lang="en-US" sz="1200">
                <a:solidFill>
                  <a:schemeClr val="dk1"/>
                </a:solidFill>
                <a:latin typeface="Calibri"/>
                <a:ea typeface="Calibri"/>
                <a:cs typeface="Calibri"/>
                <a:sym typeface="Calibri"/>
              </a:rPr>
              <a:t>What are the “more fertile parts of the wilderness” through which it leads you, when you are faithful? Is your Liahona working? Why or why not?</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6" name="Google Shape;18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are our “wildernesses?” </a:t>
            </a:r>
            <a:r>
              <a:rPr lang="en-US" sz="1200">
                <a:solidFill>
                  <a:schemeClr val="dk1"/>
                </a:solidFill>
                <a:latin typeface="Calibri"/>
                <a:ea typeface="Calibri"/>
                <a:cs typeface="Calibri"/>
                <a:sym typeface="Calibri"/>
              </a:rPr>
              <a:t>Your list may include things like: raising children, being single, school, work, financial stress, or just life stress. It may include illness, opposition from others, mental illness, or just trying to live “in the world but not of the world” as the “great and spacious building” seems ever more present.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Sister M. Catherine Thomas explains another element I believe is a huge part of our “wilderness” experience. She calls this “the wilderness mind:”</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Do you ever feel you “suffer from a degree of insanity?” Does your mind ever feel like it has a mind of its own?</a:t>
            </a:r>
            <a:r>
              <a:rPr lang="en-US" sz="1200">
                <a:solidFill>
                  <a:schemeClr val="dk1"/>
                </a:solidFill>
                <a:latin typeface="Calibri"/>
                <a:ea typeface="Calibri"/>
                <a:cs typeface="Calibri"/>
                <a:sym typeface="Calibri"/>
              </a:rPr>
              <a:t> It does. And, bringing our minds and bodies into line with the Spirit is one of the biggest aspects of this wilderness life. </a:t>
            </a:r>
            <a:endParaRPr/>
          </a:p>
          <a:p>
            <a:pPr indent="0" lvl="0" marL="0" rtl="0" algn="l">
              <a:spcBef>
                <a:spcPts val="0"/>
              </a:spcBef>
              <a:spcAft>
                <a:spcPts val="0"/>
              </a:spcAft>
              <a:buNone/>
            </a:pPr>
            <a:r>
              <a:t/>
            </a:r>
            <a:endParaRPr/>
          </a:p>
        </p:txBody>
      </p:sp>
      <p:sp>
        <p:nvSpPr>
          <p:cNvPr id="213" name="Google Shape;21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6"/>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6"/>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6"/>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5"/>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5"/>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5"/>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5"/>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5"/>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6"/>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6"/>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6"/>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6"/>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37"/>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37"/>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37"/>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7"/>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37"/>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37"/>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37"/>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37"/>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38"/>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38"/>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38"/>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38"/>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38"/>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3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39"/>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39"/>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39"/>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39"/>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39"/>
          <p:cNvSpPr/>
          <p:nvPr>
            <p:ph idx="2" type="pic"/>
          </p:nvPr>
        </p:nvSpPr>
        <p:spPr>
          <a:xfrm rot="247118">
            <a:off x="5075220" y="1165774"/>
            <a:ext cx="1243584" cy="1664208"/>
          </a:xfrm>
          <a:prstGeom prst="rect">
            <a:avLst/>
          </a:prstGeom>
          <a:solidFill>
            <a:srgbClr val="ECECEC"/>
          </a:solidFill>
          <a:ln>
            <a:noFill/>
          </a:ln>
        </p:spPr>
      </p:sp>
      <p:sp>
        <p:nvSpPr>
          <p:cNvPr id="137" name="Google Shape;137;p39"/>
          <p:cNvSpPr/>
          <p:nvPr>
            <p:ph idx="3" type="pic"/>
          </p:nvPr>
        </p:nvSpPr>
        <p:spPr>
          <a:xfrm rot="271248">
            <a:off x="6523020" y="784774"/>
            <a:ext cx="1243584" cy="1664208"/>
          </a:xfrm>
          <a:prstGeom prst="rect">
            <a:avLst/>
          </a:prstGeom>
          <a:solidFill>
            <a:srgbClr val="ECECEC"/>
          </a:solidFill>
          <a:ln>
            <a:noFill/>
          </a:ln>
        </p:spPr>
      </p:sp>
      <p:sp>
        <p:nvSpPr>
          <p:cNvPr id="138" name="Google Shape;138;p39"/>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39"/>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39"/>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0"/>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4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1"/>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1"/>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1"/>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7"/>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2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2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4" name="Google Shape;34;p28"/>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28"/>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9" name="Shape 39"/>
        <p:cNvGrpSpPr/>
        <p:nvPr/>
      </p:nvGrpSpPr>
      <p:grpSpPr>
        <a:xfrm>
          <a:off x="0" y="0"/>
          <a:ext cx="0" cy="0"/>
          <a:chOff x="0" y="0"/>
          <a:chExt cx="0" cy="0"/>
        </a:xfrm>
      </p:grpSpPr>
      <p:pic>
        <p:nvPicPr>
          <p:cNvPr descr="TitlePageOverlay.png" id="40" name="Google Shape;40;p2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29"/>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43" name="Google Shape;43;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6" name="Google Shape;46;p29"/>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7" name="Google Shape;47;p29"/>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8" name="Google Shape;48;p29"/>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9" name="Google Shape;49;p29"/>
          <p:cNvSpPr/>
          <p:nvPr>
            <p:ph idx="2" type="pic"/>
          </p:nvPr>
        </p:nvSpPr>
        <p:spPr>
          <a:xfrm rot="-345366">
            <a:off x="2256146" y="735839"/>
            <a:ext cx="1243584" cy="1664208"/>
          </a:xfrm>
          <a:prstGeom prst="rect">
            <a:avLst/>
          </a:prstGeom>
          <a:solidFill>
            <a:srgbClr val="ECECEC"/>
          </a:solidFill>
          <a:ln>
            <a:noFill/>
          </a:ln>
        </p:spPr>
      </p:sp>
      <p:sp>
        <p:nvSpPr>
          <p:cNvPr id="50" name="Google Shape;50;p29"/>
          <p:cNvSpPr/>
          <p:nvPr>
            <p:ph idx="3" type="pic"/>
          </p:nvPr>
        </p:nvSpPr>
        <p:spPr>
          <a:xfrm rot="-284352">
            <a:off x="5321748" y="780292"/>
            <a:ext cx="1243584" cy="1664208"/>
          </a:xfrm>
          <a:prstGeom prst="rect">
            <a:avLst/>
          </a:prstGeom>
          <a:solidFill>
            <a:srgbClr val="ECECEC"/>
          </a:solidFill>
          <a:ln>
            <a:noFill/>
          </a:ln>
        </p:spPr>
      </p:sp>
      <p:pic>
        <p:nvPicPr>
          <p:cNvPr descr="pictureStamp-Frame.png" id="51" name="Google Shape;51;p29"/>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52" name="Google Shape;52;p29"/>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0"/>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6" name="Google Shape;56;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30"/>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1"/>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31"/>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31"/>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31"/>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31"/>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4"/>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4"/>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4"/>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4"/>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lds.org/scriptures/bofm/2-ne/32.5?lang=eng%2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0" name="Google Shape;160;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t/>
            </a:r>
            <a:endParaRPr/>
          </a:p>
          <a:p>
            <a:pPr indent="0" lvl="0" marL="0" rtl="0" algn="ctr">
              <a:spcBef>
                <a:spcPts val="0"/>
              </a:spcBef>
              <a:spcAft>
                <a:spcPts val="0"/>
              </a:spcAft>
              <a:buClr>
                <a:schemeClr val="dk1"/>
              </a:buClr>
              <a:buSzPts val="2400"/>
              <a:buNone/>
            </a:pPr>
            <a:r>
              <a:rPr b="1" lang="en-US"/>
              <a:t>Lesson 4: 1 Nephi 16-22</a:t>
            </a:r>
            <a:endParaRPr/>
          </a:p>
          <a:p>
            <a:pPr indent="0" lvl="0" marL="0" rtl="0" algn="ctr">
              <a:spcBef>
                <a:spcPts val="0"/>
              </a:spcBef>
              <a:spcAft>
                <a:spcPts val="0"/>
              </a:spcAft>
              <a:buClr>
                <a:schemeClr val="dk1"/>
              </a:buClr>
              <a:buSzPts val="2400"/>
              <a:buNone/>
            </a:pPr>
            <a:r>
              <a:rPr lang="en-US"/>
              <a:t>Find and follow the light…</a:t>
            </a:r>
            <a:endParaRPr/>
          </a:p>
          <a:p>
            <a:pPr indent="0" lvl="0" marL="0" rtl="0" algn="ctr">
              <a:spcBef>
                <a:spcPts val="0"/>
              </a:spcBef>
              <a:spcAft>
                <a:spcPts val="0"/>
              </a:spcAft>
              <a:buClr>
                <a:schemeClr val="dk1"/>
              </a:buClr>
              <a:buSzPts val="2400"/>
              <a:buNone/>
            </a:pPr>
            <a:r>
              <a:t/>
            </a:r>
            <a:endParaRPr/>
          </a:p>
          <a:p>
            <a:pPr indent="0" lvl="0" marL="0" rtl="0" algn="ctr">
              <a:spcBef>
                <a:spcPts val="0"/>
              </a:spcBef>
              <a:spcAft>
                <a:spcPts val="0"/>
              </a:spcAft>
              <a:buClr>
                <a:schemeClr val="dk1"/>
              </a:buClr>
              <a:buSzPts val="2400"/>
              <a:buNone/>
            </a:pPr>
            <a:r>
              <a:rPr i="1" lang="en-US"/>
              <a:t>Christina G. Hibbert</a:t>
            </a:r>
            <a:endParaRPr i="1"/>
          </a:p>
          <a:p>
            <a:pPr indent="0" lvl="0" marL="0" rtl="0" algn="ctr">
              <a:spcBef>
                <a:spcPts val="0"/>
              </a:spcBef>
              <a:spcAft>
                <a:spcPts val="0"/>
              </a:spcAft>
              <a:buClr>
                <a:schemeClr val="dk1"/>
              </a:buClr>
              <a:buSzPts val="24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ts val="2400"/>
              <a:buNone/>
            </a:pPr>
            <a:r>
              <a:rPr i="1" lang="en-US"/>
              <a:t>602-361-7364</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Brigham Young</a:t>
            </a:r>
            <a:endParaRPr/>
          </a:p>
        </p:txBody>
      </p:sp>
      <p:sp>
        <p:nvSpPr>
          <p:cNvPr id="222" name="Google Shape;222;p10"/>
          <p:cNvSpPr txBox="1"/>
          <p:nvPr>
            <p:ph idx="1" type="body"/>
          </p:nvPr>
        </p:nvSpPr>
        <p:spPr>
          <a:xfrm>
            <a:off x="571500" y="1905000"/>
            <a:ext cx="2875215"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“Until you can govern and control the mind and the body, and bring all into subjection to the law of Christ, you have a work to perform touching yourselves.”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Reflection</a:t>
            </a:r>
            <a:endParaRPr/>
          </a:p>
        </p:txBody>
      </p:sp>
      <p:sp>
        <p:nvSpPr>
          <p:cNvPr id="228" name="Google Shape;228;p1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What is my “liahona?”</a:t>
            </a:r>
            <a:endParaRPr/>
          </a:p>
          <a:p>
            <a:pPr indent="-457200" lvl="0" marL="457200" rtl="0" algn="l">
              <a:spcBef>
                <a:spcPts val="2000"/>
              </a:spcBef>
              <a:spcAft>
                <a:spcPts val="0"/>
              </a:spcAft>
              <a:buClr>
                <a:schemeClr val="dk1"/>
              </a:buClr>
              <a:buSzPts val="2400"/>
              <a:buChar char="🟇"/>
            </a:pPr>
            <a:r>
              <a:rPr lang="en-US"/>
              <a:t>Is it working?</a:t>
            </a:r>
            <a:endParaRPr/>
          </a:p>
          <a:p>
            <a:pPr indent="-457200" lvl="0" marL="457200" rtl="0" algn="l">
              <a:spcBef>
                <a:spcPts val="2000"/>
              </a:spcBef>
              <a:spcAft>
                <a:spcPts val="0"/>
              </a:spcAft>
              <a:buClr>
                <a:schemeClr val="dk1"/>
              </a:buClr>
              <a:buSzPts val="2400"/>
              <a:buChar char="🟇"/>
            </a:pPr>
            <a:r>
              <a:rPr lang="en-US"/>
              <a:t>Why or why not?</a:t>
            </a:r>
            <a:endParaRPr/>
          </a:p>
          <a:p>
            <a:pPr indent="-457200" lvl="0" marL="457200" rtl="0" algn="l">
              <a:spcBef>
                <a:spcPts val="2000"/>
              </a:spcBef>
              <a:spcAft>
                <a:spcPts val="0"/>
              </a:spcAft>
              <a:buClr>
                <a:schemeClr val="dk1"/>
              </a:buClr>
              <a:buSzPts val="2400"/>
              <a:buChar char="🟇"/>
            </a:pPr>
            <a:r>
              <a:rPr lang="en-US"/>
              <a:t>What are my “wildernesses?”</a:t>
            </a:r>
            <a:endParaRPr/>
          </a:p>
          <a:p>
            <a:pPr indent="-457200" lvl="0" marL="457200" rtl="0" algn="l">
              <a:spcBef>
                <a:spcPts val="2000"/>
              </a:spcBef>
              <a:spcAft>
                <a:spcPts val="0"/>
              </a:spcAft>
              <a:buClr>
                <a:schemeClr val="dk1"/>
              </a:buClr>
              <a:buSzPts val="2400"/>
              <a:buChar char="🟇"/>
            </a:pPr>
            <a:r>
              <a:rPr lang="en-US"/>
              <a:t>What can I do to gain greater access to the Lord’s guidance in my life?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Lord chastens &amp; forgives whom He loves…”</a:t>
            </a:r>
            <a:endParaRPr/>
          </a:p>
        </p:txBody>
      </p:sp>
      <p:sp>
        <p:nvSpPr>
          <p:cNvPr id="234" name="Google Shape;234;p12"/>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Nephi’s Bow</a:t>
            </a:r>
            <a:endParaRPr/>
          </a:p>
          <a:p>
            <a:pPr indent="0" lvl="0" marL="0" rtl="0" algn="ctr">
              <a:spcBef>
                <a:spcPts val="0"/>
              </a:spcBef>
              <a:spcAft>
                <a:spcPts val="0"/>
              </a:spcAft>
              <a:buClr>
                <a:schemeClr val="dk1"/>
              </a:buClr>
              <a:buSzPts val="2400"/>
              <a:buNone/>
            </a:pPr>
            <a:r>
              <a:rPr lang="en-US"/>
              <a:t>Crossing to the Promised Land</a:t>
            </a:r>
            <a:endParaRPr/>
          </a:p>
          <a:p>
            <a:pPr indent="0" lvl="0" marL="0" rtl="0" algn="ctr">
              <a:spcBef>
                <a:spcPts val="0"/>
              </a:spcBef>
              <a:spcAft>
                <a:spcPts val="0"/>
              </a:spcAft>
              <a:buClr>
                <a:schemeClr val="dk1"/>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2) Nephi’s Bow</a:t>
            </a:r>
            <a:endParaRPr/>
          </a:p>
        </p:txBody>
      </p:sp>
      <p:sp>
        <p:nvSpPr>
          <p:cNvPr id="241" name="Google Shape;241;p13"/>
          <p:cNvSpPr txBox="1"/>
          <p:nvPr>
            <p:ph idx="1" type="body"/>
          </p:nvPr>
        </p:nvSpPr>
        <p:spPr>
          <a:xfrm>
            <a:off x="571500" y="2458401"/>
            <a:ext cx="3749040" cy="41021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000"/>
              <a:buChar char="🟇"/>
            </a:pPr>
            <a:r>
              <a:rPr lang="en-US"/>
              <a:t>No bow= no food (16:18-19)</a:t>
            </a:r>
            <a:endParaRPr/>
          </a:p>
          <a:p>
            <a:pPr indent="-457200" lvl="0" marL="457200" rtl="0" algn="l">
              <a:spcBef>
                <a:spcPts val="1600"/>
              </a:spcBef>
              <a:spcAft>
                <a:spcPts val="0"/>
              </a:spcAft>
              <a:buClr>
                <a:schemeClr val="dk1"/>
              </a:buClr>
              <a:buSzPts val="2000"/>
              <a:buChar char="🟇"/>
            </a:pPr>
            <a:r>
              <a:rPr lang="en-US"/>
              <a:t>It was made of fine steel (hard to come by) (16:18)</a:t>
            </a:r>
            <a:endParaRPr/>
          </a:p>
          <a:p>
            <a:pPr indent="-457200" lvl="0" marL="457200" rtl="0" algn="l">
              <a:spcBef>
                <a:spcPts val="1600"/>
              </a:spcBef>
              <a:spcAft>
                <a:spcPts val="0"/>
              </a:spcAft>
              <a:buClr>
                <a:schemeClr val="dk1"/>
              </a:buClr>
              <a:buSzPts val="2000"/>
              <a:buChar char="🟇"/>
            </a:pPr>
            <a:r>
              <a:rPr lang="en-US"/>
              <a:t>Even Lehi murmurs (v.20)</a:t>
            </a:r>
            <a:endParaRPr/>
          </a:p>
          <a:p>
            <a:pPr indent="-457200" lvl="0" marL="457200" rtl="0" algn="l">
              <a:spcBef>
                <a:spcPts val="1600"/>
              </a:spcBef>
              <a:spcAft>
                <a:spcPts val="0"/>
              </a:spcAft>
              <a:buClr>
                <a:schemeClr val="dk1"/>
              </a:buClr>
              <a:buSzPts val="2000"/>
              <a:buChar char="🟇"/>
            </a:pPr>
            <a:r>
              <a:rPr lang="en-US"/>
              <a:t>How does Nephi respond? </a:t>
            </a:r>
            <a:endParaRPr/>
          </a:p>
          <a:p>
            <a:pPr indent="0" lvl="0" marL="0" rtl="0" algn="l">
              <a:spcBef>
                <a:spcPts val="1600"/>
              </a:spcBef>
              <a:spcAft>
                <a:spcPts val="0"/>
              </a:spcAft>
              <a:buClr>
                <a:schemeClr val="dk1"/>
              </a:buClr>
              <a:buSzPts val="2000"/>
              <a:buNone/>
            </a:pPr>
            <a:r>
              <a:t/>
            </a:r>
            <a:endParaRPr/>
          </a:p>
        </p:txBody>
      </p:sp>
      <p:sp>
        <p:nvSpPr>
          <p:cNvPr id="242" name="Google Shape;242;p13"/>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000"/>
              <a:buChar char="🟇"/>
            </a:pPr>
            <a:r>
              <a:rPr lang="en-US"/>
              <a:t>When have you responded to trials like Laman &amp; Lemuel? Lehi? Nephi?</a:t>
            </a:r>
            <a:endParaRPr/>
          </a:p>
          <a:p>
            <a:pPr indent="-457200" lvl="0" marL="457200" rtl="0" algn="l">
              <a:spcBef>
                <a:spcPts val="1600"/>
              </a:spcBef>
              <a:spcAft>
                <a:spcPts val="0"/>
              </a:spcAft>
              <a:buClr>
                <a:schemeClr val="dk1"/>
              </a:buClr>
              <a:buSzPts val="2000"/>
              <a:buChar char="🟇"/>
            </a:pPr>
            <a:r>
              <a:rPr lang="en-US"/>
              <a:t>Nephi’s response 16:22-25;30-32)</a:t>
            </a:r>
            <a:endParaRPr/>
          </a:p>
          <a:p>
            <a:pPr indent="-457200" lvl="0" marL="457200" rtl="0" algn="l">
              <a:spcBef>
                <a:spcPts val="1600"/>
              </a:spcBef>
              <a:spcAft>
                <a:spcPts val="0"/>
              </a:spcAft>
              <a:buClr>
                <a:schemeClr val="dk1"/>
              </a:buClr>
              <a:buSzPts val="2000"/>
              <a:buChar char="🟇"/>
            </a:pPr>
            <a:r>
              <a:rPr lang="en-US"/>
              <a:t>“…Irriatation often precedes instruction.” (If thou Endure it Well, 1996, 128) Neal A. Maxwell.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“Whom the Lord loveth, He chasteneth..”</a:t>
            </a:r>
            <a:endParaRPr/>
          </a:p>
        </p:txBody>
      </p:sp>
      <p:sp>
        <p:nvSpPr>
          <p:cNvPr id="249" name="Google Shape;249;p1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Why does the Lord chasten Lehi? Why does he have to chasten us?</a:t>
            </a:r>
            <a:endParaRPr/>
          </a:p>
          <a:p>
            <a:pPr indent="-457200" lvl="0" marL="457200" rtl="0" algn="l">
              <a:spcBef>
                <a:spcPts val="2000"/>
              </a:spcBef>
              <a:spcAft>
                <a:spcPts val="0"/>
              </a:spcAft>
              <a:buClr>
                <a:schemeClr val="dk1"/>
              </a:buClr>
              <a:buSzPts val="2400"/>
              <a:buChar char="🟇"/>
            </a:pPr>
            <a:r>
              <a:rPr lang="en-US"/>
              <a:t>“God is not only there in the mildest expressions of His presence, but also in those seemingly harsh expressions. For example, when truth ‘cutteth…to the very center’ (1 Ne 16:2), this may signal that spiritual surgery is underway, painfullly severing pride from the soul.” ~</a:t>
            </a:r>
            <a:r>
              <a:rPr i="1" lang="en-US"/>
              <a:t>Neal A. Maxwell (Ensign, Nov. 1987, 31)</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Lord Blesses &amp; Strengthens those who Keep His Commandments</a:t>
            </a:r>
            <a:endParaRPr/>
          </a:p>
        </p:txBody>
      </p:sp>
      <p:sp>
        <p:nvSpPr>
          <p:cNvPr id="255" name="Google Shape;255;p15"/>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Journey/ Arriving in Bountiful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3) Bountiful</a:t>
            </a:r>
            <a:endParaRPr/>
          </a:p>
        </p:txBody>
      </p:sp>
      <p:sp>
        <p:nvSpPr>
          <p:cNvPr id="262" name="Google Shape;262;p1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8 years! Why?</a:t>
            </a:r>
            <a:endParaRPr/>
          </a:p>
          <a:p>
            <a:pPr indent="-457200" lvl="0" marL="457200" rtl="0" algn="l">
              <a:spcBef>
                <a:spcPts val="2000"/>
              </a:spcBef>
              <a:spcAft>
                <a:spcPts val="0"/>
              </a:spcAft>
              <a:buClr>
                <a:schemeClr val="dk1"/>
              </a:buClr>
              <a:buSzPts val="2400"/>
              <a:buChar char="🟇"/>
            </a:pPr>
            <a:r>
              <a:rPr lang="en-US"/>
              <a:t>Arrive at Bountiful—blessed greatly!</a:t>
            </a:r>
            <a:endParaRPr/>
          </a:p>
          <a:p>
            <a:pPr indent="-457200" lvl="0" marL="457200" rtl="0" algn="l">
              <a:spcBef>
                <a:spcPts val="2000"/>
              </a:spcBef>
              <a:spcAft>
                <a:spcPts val="0"/>
              </a:spcAft>
              <a:buClr>
                <a:schemeClr val="dk1"/>
              </a:buClr>
              <a:buSzPts val="2400"/>
              <a:buChar char="🟇"/>
            </a:pPr>
            <a:r>
              <a:rPr lang="en-US"/>
              <a:t>Ishmael’s death/ Mourning of his daughters</a:t>
            </a:r>
            <a:endParaRPr/>
          </a:p>
          <a:p>
            <a:pPr indent="-457200" lvl="0" marL="457200" rtl="0" algn="l">
              <a:spcBef>
                <a:spcPts val="2000"/>
              </a:spcBef>
              <a:spcAft>
                <a:spcPts val="0"/>
              </a:spcAft>
              <a:buClr>
                <a:schemeClr val="dk1"/>
              </a:buClr>
              <a:buSzPts val="2400"/>
              <a:buChar char="🟇"/>
            </a:pPr>
            <a:r>
              <a:rPr lang="en-US"/>
              <a:t>16:37 Laman, Lemuel, sons of Ishmael want to kill Lehi &amp; Nephi. Why? He “has taken it upon him to be our ruler and our teacher”</a:t>
            </a:r>
            <a:endParaRPr/>
          </a:p>
          <a:p>
            <a:pPr indent="-457200" lvl="0" marL="457200" rtl="0" algn="l">
              <a:spcBef>
                <a:spcPts val="2000"/>
              </a:spcBef>
              <a:spcAft>
                <a:spcPts val="0"/>
              </a:spcAft>
              <a:buClr>
                <a:schemeClr val="dk1"/>
              </a:buClr>
              <a:buSzPts val="2400"/>
              <a:buChar char="🟇"/>
            </a:pPr>
            <a:r>
              <a:rPr lang="en-US"/>
              <a:t>How can they lie so and become so wicked? (v. 38)</a:t>
            </a:r>
            <a:endParaRPr/>
          </a:p>
          <a:p>
            <a:pPr indent="-457200" lvl="0" marL="457200" rtl="0" algn="l">
              <a:spcBef>
                <a:spcPts val="2000"/>
              </a:spcBef>
              <a:spcAft>
                <a:spcPts val="0"/>
              </a:spcAft>
              <a:buClr>
                <a:schemeClr val="dk1"/>
              </a:buClr>
              <a:buSzPts val="2400"/>
              <a:buChar char="🟇"/>
            </a:pPr>
            <a:r>
              <a:rPr lang="en-US"/>
              <a:t>But…”the Lord was with us...” (v. 39)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Lord enables and empowers us…</a:t>
            </a:r>
            <a:endParaRPr/>
          </a:p>
        </p:txBody>
      </p:sp>
      <p:sp>
        <p:nvSpPr>
          <p:cNvPr id="268" name="Google Shape;268;p17"/>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Ship-building 101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Build a Ship</a:t>
            </a:r>
            <a:endParaRPr/>
          </a:p>
        </p:txBody>
      </p:sp>
      <p:sp>
        <p:nvSpPr>
          <p:cNvPr id="275" name="Google Shape;275;p1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1 Ne 18:1-4 How did Nephi</a:t>
            </a:r>
            <a:r>
              <a:rPr i="1" lang="en-US"/>
              <a:t> prepare</a:t>
            </a:r>
            <a:r>
              <a:rPr lang="en-US"/>
              <a:t>?</a:t>
            </a:r>
            <a:endParaRPr/>
          </a:p>
          <a:p>
            <a:pPr indent="-457200" lvl="0" marL="457200" rtl="0" algn="l">
              <a:spcBef>
                <a:spcPts val="2000"/>
              </a:spcBef>
              <a:spcAft>
                <a:spcPts val="0"/>
              </a:spcAft>
              <a:buClr>
                <a:schemeClr val="dk1"/>
              </a:buClr>
              <a:buSzPts val="2400"/>
              <a:buChar char="🟇"/>
            </a:pPr>
            <a:r>
              <a:rPr lang="en-US"/>
              <a:t>The Lord showed Nephi how to build the ship “from time to time”. Why was this helpful? Why is it important for Nephi/us to follow the Lord’s instuctions before the Lord will teach us more?</a:t>
            </a:r>
            <a:endParaRPr/>
          </a:p>
          <a:p>
            <a:pPr indent="-457200" lvl="0" marL="457200" rtl="0" algn="l">
              <a:spcBef>
                <a:spcPts val="2000"/>
              </a:spcBef>
              <a:spcAft>
                <a:spcPts val="0"/>
              </a:spcAft>
              <a:buClr>
                <a:schemeClr val="dk1"/>
              </a:buClr>
              <a:buSzPts val="2400"/>
              <a:buChar char="🟇"/>
            </a:pPr>
            <a:r>
              <a:rPr lang="en-US"/>
              <a:t>How can we follow Nephi’s example and build a “life” that like his Ship, is “exceedingly fine” in the eyes of the Lord?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6000"/>
              <a:buFont typeface="Lustria"/>
              <a:buNone/>
            </a:pPr>
            <a:r>
              <a:rPr b="1" lang="en-US" sz="6000"/>
              <a:t>Nephi writes to persuade us to “Come Unto Christ…”</a:t>
            </a:r>
            <a:r>
              <a:rPr lang="en-US" sz="6000"/>
              <a:t> </a:t>
            </a:r>
            <a:endParaRPr/>
          </a:p>
        </p:txBody>
      </p:sp>
      <p:sp>
        <p:nvSpPr>
          <p:cNvPr id="281" name="Google Shape;281;p19"/>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 Ne 16-22 Themes</a:t>
            </a:r>
            <a:endParaRPr/>
          </a:p>
        </p:txBody>
      </p:sp>
      <p:sp>
        <p:nvSpPr>
          <p:cNvPr id="167" name="Google Shape;167;p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The Lord loves us all and shows his love in various ways</a:t>
            </a:r>
            <a:endParaRPr/>
          </a:p>
          <a:p>
            <a:pPr indent="-457200" lvl="1" marL="914400" rtl="0" algn="l">
              <a:spcBef>
                <a:spcPts val="2000"/>
              </a:spcBef>
              <a:spcAft>
                <a:spcPts val="0"/>
              </a:spcAft>
              <a:buSzPct val="100000"/>
              <a:buChar char="🟇"/>
            </a:pPr>
            <a:r>
              <a:rPr lang="en-US"/>
              <a:t>The Lord guides/directs us (Liahona)</a:t>
            </a:r>
            <a:endParaRPr/>
          </a:p>
          <a:p>
            <a:pPr indent="-457200" lvl="1" marL="914400" rtl="0" algn="l">
              <a:spcBef>
                <a:spcPts val="1000"/>
              </a:spcBef>
              <a:spcAft>
                <a:spcPts val="0"/>
              </a:spcAft>
              <a:buSzPct val="100000"/>
              <a:buChar char="🟇"/>
            </a:pPr>
            <a:r>
              <a:rPr lang="en-US"/>
              <a:t>The Lord chastens and forgives whom He loves (Bow/Crossing the Ocean)</a:t>
            </a:r>
            <a:endParaRPr/>
          </a:p>
          <a:p>
            <a:pPr indent="-457200" lvl="1" marL="914400" rtl="0" algn="l">
              <a:spcBef>
                <a:spcPts val="1000"/>
              </a:spcBef>
              <a:spcAft>
                <a:spcPts val="0"/>
              </a:spcAft>
              <a:buSzPct val="100000"/>
              <a:buChar char="🟇"/>
            </a:pPr>
            <a:r>
              <a:rPr lang="en-US"/>
              <a:t>The Lord blesses and strengthens those who keep His commandments (Promised Land)</a:t>
            </a:r>
            <a:endParaRPr/>
          </a:p>
          <a:p>
            <a:pPr indent="-457200" lvl="1" marL="914400" rtl="0" algn="l">
              <a:spcBef>
                <a:spcPts val="1000"/>
              </a:spcBef>
              <a:spcAft>
                <a:spcPts val="0"/>
              </a:spcAft>
              <a:buSzPct val="100000"/>
              <a:buChar char="🟇"/>
            </a:pPr>
            <a:r>
              <a:rPr lang="en-US"/>
              <a:t>The Lord enables and empowers us (Ship-building)</a:t>
            </a:r>
            <a:endParaRPr/>
          </a:p>
          <a:p>
            <a:pPr indent="-457200" lvl="0" marL="457200" rtl="0" algn="l">
              <a:spcBef>
                <a:spcPts val="1000"/>
              </a:spcBef>
              <a:spcAft>
                <a:spcPts val="0"/>
              </a:spcAft>
              <a:buClr>
                <a:schemeClr val="dk1"/>
              </a:buClr>
              <a:buSzPct val="100000"/>
              <a:buChar char="🟇"/>
            </a:pPr>
            <a:r>
              <a:rPr lang="en-US"/>
              <a:t>Nephi’s purpose in creating his record</a:t>
            </a:r>
            <a:endParaRPr/>
          </a:p>
          <a:p>
            <a:pPr indent="-457200" lvl="0" marL="457200" rtl="0" algn="l">
              <a:spcBef>
                <a:spcPts val="2000"/>
              </a:spcBef>
              <a:spcAft>
                <a:spcPts val="0"/>
              </a:spcAft>
              <a:buClr>
                <a:schemeClr val="dk1"/>
              </a:buClr>
              <a:buSzPct val="100000"/>
              <a:buChar char="🟇"/>
            </a:pPr>
            <a:r>
              <a:rPr lang="en-US"/>
              <a:t>Isaiah and promises for our day</a:t>
            </a:r>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Lustria"/>
              <a:buNone/>
            </a:pPr>
            <a:r>
              <a:rPr b="1" lang="en-US" sz="4000"/>
              <a:t>Nephi writes to persuade us to “Come Unto Christ…”</a:t>
            </a:r>
            <a:r>
              <a:rPr lang="en-US" sz="4000"/>
              <a:t> </a:t>
            </a:r>
            <a:endParaRPr/>
          </a:p>
        </p:txBody>
      </p:sp>
      <p:sp>
        <p:nvSpPr>
          <p:cNvPr id="288" name="Google Shape;288;p2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Nephi clearly states his purposes in writing these scriptures: “that perhaps I might persuade them that they would remember the Lord their redeemer” (19:18). </a:t>
            </a:r>
            <a:endParaRPr/>
          </a:p>
          <a:p>
            <a:pPr indent="-457200" lvl="0" marL="457200" rtl="0" algn="l">
              <a:spcBef>
                <a:spcPts val="2000"/>
              </a:spcBef>
              <a:spcAft>
                <a:spcPts val="0"/>
              </a:spcAft>
              <a:buClr>
                <a:schemeClr val="dk1"/>
              </a:buClr>
              <a:buSzPts val="2400"/>
              <a:buChar char="🟇"/>
            </a:pPr>
            <a:r>
              <a:rPr lang="en-US"/>
              <a:t>Why is it important we know this?</a:t>
            </a:r>
            <a:endParaRPr/>
          </a:p>
          <a:p>
            <a:pPr indent="-457200" lvl="0" marL="457200" rtl="0" algn="l">
              <a:spcBef>
                <a:spcPts val="2000"/>
              </a:spcBef>
              <a:spcAft>
                <a:spcPts val="0"/>
              </a:spcAft>
              <a:buClr>
                <a:schemeClr val="dk1"/>
              </a:buClr>
              <a:buSzPts val="2400"/>
              <a:buChar char="🟇"/>
            </a:pPr>
            <a:r>
              <a:rPr lang="en-US"/>
              <a:t>How can we come more fully unto Christ through Nephi’s words?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Nephi &amp; Isaiah</a:t>
            </a:r>
            <a:endParaRPr/>
          </a:p>
        </p:txBody>
      </p:sp>
      <p:sp>
        <p:nvSpPr>
          <p:cNvPr id="294" name="Google Shape;294;p2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First, Isaiah saw Christ, as Nephi and his brother Jacob did (2 Ne 11:2-3). </a:t>
            </a:r>
            <a:endParaRPr/>
          </a:p>
          <a:p>
            <a:pPr indent="-457200" lvl="0" marL="457200" rtl="0" algn="l">
              <a:spcBef>
                <a:spcPts val="2000"/>
              </a:spcBef>
              <a:spcAft>
                <a:spcPts val="0"/>
              </a:spcAft>
              <a:buClr>
                <a:schemeClr val="dk1"/>
              </a:buClr>
              <a:buSzPts val="2400"/>
              <a:buChar char="🟇"/>
            </a:pPr>
            <a:r>
              <a:rPr lang="en-US"/>
              <a:t>Second, Isaiah writes almost exclusively of Jesus Christ. He and Nephi share the same purpose in their writing.</a:t>
            </a:r>
            <a:endParaRPr/>
          </a:p>
          <a:p>
            <a:pPr indent="-457200" lvl="0" marL="457200" rtl="0" algn="l">
              <a:spcBef>
                <a:spcPts val="2000"/>
              </a:spcBef>
              <a:spcAft>
                <a:spcPts val="0"/>
              </a:spcAft>
              <a:buClr>
                <a:schemeClr val="dk1"/>
              </a:buClr>
              <a:buSzPts val="2400"/>
              <a:buChar char="🟇"/>
            </a:pPr>
            <a:r>
              <a:rPr lang="en-US"/>
              <a:t>Jesus Christ likewise commands us to study the words of Isaiah (3 Ne 23:1-3)!</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Nephi &amp; Isaiah</a:t>
            </a:r>
            <a:endParaRPr/>
          </a:p>
        </p:txBody>
      </p:sp>
      <p:sp>
        <p:nvSpPr>
          <p:cNvPr id="300" name="Google Shape;300;p2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1 Ne 19:23-4 “liken all scriptures”</a:t>
            </a:r>
            <a:endParaRPr/>
          </a:p>
          <a:p>
            <a:pPr indent="-457200" lvl="0" marL="457200" rtl="0" algn="l">
              <a:spcBef>
                <a:spcPts val="2000"/>
              </a:spcBef>
              <a:spcAft>
                <a:spcPts val="0"/>
              </a:spcAft>
              <a:buClr>
                <a:schemeClr val="dk1"/>
              </a:buClr>
              <a:buSzPts val="2400"/>
              <a:buChar char="🟇"/>
            </a:pPr>
            <a:r>
              <a:rPr lang="en-US"/>
              <a:t>The Lord refines us through the “furnace of affliction” (1 Ne 20) 1-17)</a:t>
            </a:r>
            <a:endParaRPr/>
          </a:p>
          <a:p>
            <a:pPr indent="-457200" lvl="0" marL="457200" rtl="0" algn="l">
              <a:spcBef>
                <a:spcPts val="2000"/>
              </a:spcBef>
              <a:spcAft>
                <a:spcPts val="0"/>
              </a:spcAft>
              <a:buClr>
                <a:schemeClr val="dk1"/>
              </a:buClr>
              <a:buSzPts val="2400"/>
              <a:buChar char="🟇"/>
            </a:pPr>
            <a:r>
              <a:rPr lang="en-US"/>
              <a:t>How can the furnace of affliction help us be faithful to the Lord?</a:t>
            </a:r>
            <a:endParaRPr/>
          </a:p>
          <a:p>
            <a:pPr indent="-457200" lvl="0" marL="457200" rtl="0" algn="l">
              <a:spcBef>
                <a:spcPts val="2000"/>
              </a:spcBef>
              <a:spcAft>
                <a:spcPts val="0"/>
              </a:spcAft>
              <a:buClr>
                <a:schemeClr val="dk1"/>
              </a:buClr>
              <a:buSzPts val="2400"/>
              <a:buChar char="🟇"/>
            </a:pPr>
            <a:r>
              <a:rPr lang="en-US"/>
              <a:t>The Lord will never forget us…(1 Ne 21:13-16)</a:t>
            </a:r>
            <a:endParaRPr/>
          </a:p>
          <a:p>
            <a:pPr indent="-457200" lvl="0" marL="457200" rtl="0" algn="l">
              <a:spcBef>
                <a:spcPts val="2000"/>
              </a:spcBef>
              <a:spcAft>
                <a:spcPts val="0"/>
              </a:spcAft>
              <a:buClr>
                <a:schemeClr val="dk1"/>
              </a:buClr>
              <a:buSzPts val="2400"/>
              <a:buChar char="🟇"/>
            </a:pPr>
            <a:r>
              <a:rPr lang="en-US"/>
              <a:t>His love is great and for us all.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06" name="Google Shape;306;p2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Revisit each question in this lesson. Set aside time to write in your journal honestly, answering each one. </a:t>
            </a:r>
            <a:endParaRPr/>
          </a:p>
          <a:p>
            <a:pPr indent="-457200" lvl="0" marL="457200" rtl="0" algn="l">
              <a:spcBef>
                <a:spcPts val="2000"/>
              </a:spcBef>
              <a:spcAft>
                <a:spcPts val="0"/>
              </a:spcAft>
              <a:buClr>
                <a:schemeClr val="dk1"/>
              </a:buClr>
              <a:buSzPts val="2400"/>
              <a:buChar char="🟇"/>
            </a:pPr>
            <a:r>
              <a:rPr lang="en-US"/>
              <a:t>What can you do to “find and follow” the light? What is one thing you can do to “be led” through your wilderness, to your promised land?</a:t>
            </a:r>
            <a:endParaRPr/>
          </a:p>
          <a:p>
            <a:pPr indent="-457200" lvl="0" marL="457200" rtl="0" algn="l">
              <a:spcBef>
                <a:spcPts val="2000"/>
              </a:spcBef>
              <a:spcAft>
                <a:spcPts val="0"/>
              </a:spcAft>
              <a:buClr>
                <a:schemeClr val="dk1"/>
              </a:buClr>
              <a:buSzPts val="2400"/>
              <a:buChar char="🟇"/>
            </a:pPr>
            <a:r>
              <a:rPr lang="en-US"/>
              <a:t>Ask yourself, “Can I feel the love of Christ as I study these chapters?” If not, what is standing in your way? If so, what does it feel like? Write about it in your journal.</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Next Week</a:t>
            </a:r>
            <a:endParaRPr/>
          </a:p>
        </p:txBody>
      </p:sp>
      <p:sp>
        <p:nvSpPr>
          <p:cNvPr id="312" name="Google Shape;312;p2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 1-10, Student Manual chapters 7-9</a:t>
            </a:r>
            <a:endParaRPr/>
          </a:p>
          <a:p>
            <a:pPr indent="-304800" lvl="0" marL="457200" rtl="0" algn="l">
              <a:spcBef>
                <a:spcPts val="2000"/>
              </a:spcBef>
              <a:spcAft>
                <a:spcPts val="0"/>
              </a:spcAft>
              <a:buClr>
                <a:schemeClr val="dk1"/>
              </a:buClr>
              <a:buSzPts val="2400"/>
              <a:buNone/>
            </a:pPr>
            <a:r>
              <a:t/>
            </a:r>
            <a:endParaRPr/>
          </a:p>
          <a:p>
            <a:pPr indent="-457200" lvl="0" marL="457200" rtl="0" algn="l">
              <a:spcBef>
                <a:spcPts val="2000"/>
              </a:spcBef>
              <a:spcAft>
                <a:spcPts val="0"/>
              </a:spcAft>
              <a:buClr>
                <a:schemeClr val="dk1"/>
              </a:buClr>
              <a:buSzPts val="2400"/>
              <a:buChar char="🟇"/>
            </a:pPr>
            <a:r>
              <a:rPr lang="en-US"/>
              <a:t>Looking Ahead: Oct 18- 2 Ne 11-30 Isaiah! SM 10-13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Lord leads, guides, directs His faithful Servants (and us!)</a:t>
            </a:r>
            <a:endParaRPr/>
          </a:p>
        </p:txBody>
      </p:sp>
      <p:sp>
        <p:nvSpPr>
          <p:cNvPr id="174" name="Google Shape;174;p3"/>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en-US"/>
              <a:t>Liahona</a:t>
            </a:r>
            <a:endParaRPr/>
          </a:p>
          <a:p>
            <a:pPr indent="0" lvl="0" marL="0" rtl="0" algn="ctr">
              <a:spcBef>
                <a:spcPts val="0"/>
              </a:spcBef>
              <a:spcAft>
                <a:spcPts val="0"/>
              </a:spcAft>
              <a:buClr>
                <a:schemeClr val="dk1"/>
              </a:buClr>
              <a:buSzPct val="100000"/>
              <a:buNone/>
            </a:pPr>
            <a:r>
              <a:rPr lang="en-US"/>
              <a:t>1 Ne 16:10-30</a:t>
            </a:r>
            <a:endParaRPr/>
          </a:p>
          <a:p>
            <a:pPr indent="0" lvl="0" marL="0" rtl="0" algn="ctr">
              <a:spcBef>
                <a:spcPts val="0"/>
              </a:spcBef>
              <a:spcAft>
                <a:spcPts val="0"/>
              </a:spcAft>
              <a:buClr>
                <a:schemeClr val="dk1"/>
              </a:buClr>
              <a:buSzPct val="100000"/>
              <a:buNone/>
            </a:pPr>
            <a:r>
              <a:rPr lang="en-US"/>
              <a:t>“Light in the Wilderness” </a:t>
            </a:r>
            <a:endParaRPr/>
          </a:p>
          <a:p>
            <a:pPr indent="0" lvl="0" marL="0" rtl="0" algn="ctr">
              <a:spcBef>
                <a:spcPts val="0"/>
              </a:spcBef>
              <a:spcAft>
                <a:spcPts val="0"/>
              </a:spcAft>
              <a:buClr>
                <a:schemeClr val="dk1"/>
              </a:buClr>
              <a:buSzPct val="100000"/>
              <a:buNone/>
            </a:pPr>
            <a:r>
              <a:rPr lang="en-US"/>
              <a:t>1 Ne 17:13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 Liahona</a:t>
            </a:r>
            <a:endParaRPr/>
          </a:p>
        </p:txBody>
      </p:sp>
      <p:sp>
        <p:nvSpPr>
          <p:cNvPr id="181" name="Google Shape;181;p4"/>
          <p:cNvSpPr txBox="1"/>
          <p:nvPr>
            <p:ph idx="1" type="body"/>
          </p:nvPr>
        </p:nvSpPr>
        <p:spPr>
          <a:xfrm>
            <a:off x="4823460" y="1936751"/>
            <a:ext cx="3749040" cy="4102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US" sz="2600"/>
              <a:t>“…a physical instrument that served as an outward indicator of their inner spiritual standing before God...” </a:t>
            </a:r>
            <a:endParaRPr/>
          </a:p>
          <a:p>
            <a:pPr indent="0" lvl="0" marL="0" rtl="0" algn="ctr">
              <a:spcBef>
                <a:spcPts val="1600"/>
              </a:spcBef>
              <a:spcAft>
                <a:spcPts val="0"/>
              </a:spcAft>
              <a:buClr>
                <a:schemeClr val="dk1"/>
              </a:buClr>
              <a:buSzPct val="100000"/>
              <a:buNone/>
            </a:pPr>
            <a:r>
              <a:rPr i="1" lang="en-US" sz="2600"/>
              <a:t>~</a:t>
            </a:r>
            <a:r>
              <a:rPr i="1" lang="en-US"/>
              <a:t>David A. Bednar</a:t>
            </a:r>
            <a:endParaRPr i="1"/>
          </a:p>
        </p:txBody>
      </p:sp>
      <p:sp>
        <p:nvSpPr>
          <p:cNvPr id="182" name="Google Shape;182;p4"/>
          <p:cNvSpPr txBox="1"/>
          <p:nvPr>
            <p:ph idx="2" type="body"/>
          </p:nvPr>
        </p:nvSpPr>
        <p:spPr>
          <a:xfrm>
            <a:off x="571500" y="1945663"/>
            <a:ext cx="3749040" cy="4608986"/>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Compass/directions 1 Ne 16:10; 30</a:t>
            </a:r>
            <a:endParaRPr/>
          </a:p>
          <a:p>
            <a:pPr indent="-457200" lvl="0" marL="457200" rtl="0" algn="l">
              <a:spcBef>
                <a:spcPts val="1600"/>
              </a:spcBef>
              <a:spcAft>
                <a:spcPts val="0"/>
              </a:spcAft>
              <a:buClr>
                <a:schemeClr val="dk1"/>
              </a:buClr>
              <a:buSzPct val="100000"/>
              <a:buChar char="🟇"/>
            </a:pPr>
            <a:r>
              <a:rPr lang="en-US"/>
              <a:t>Guide 16:16</a:t>
            </a:r>
            <a:endParaRPr/>
          </a:p>
          <a:p>
            <a:pPr indent="-457200" lvl="0" marL="457200" rtl="0" algn="l">
              <a:spcBef>
                <a:spcPts val="1600"/>
              </a:spcBef>
              <a:spcAft>
                <a:spcPts val="0"/>
              </a:spcAft>
              <a:buClr>
                <a:schemeClr val="dk1"/>
              </a:buClr>
              <a:buSzPct val="100000"/>
              <a:buChar char="🟇"/>
            </a:pPr>
            <a:r>
              <a:rPr lang="en-US"/>
              <a:t>Chastening/correction 16:26-7</a:t>
            </a:r>
            <a:endParaRPr/>
          </a:p>
          <a:p>
            <a:pPr indent="-457200" lvl="0" marL="457200" rtl="0" algn="l">
              <a:spcBef>
                <a:spcPts val="1600"/>
              </a:spcBef>
              <a:spcAft>
                <a:spcPts val="0"/>
              </a:spcAft>
              <a:buClr>
                <a:schemeClr val="dk1"/>
              </a:buClr>
              <a:buSzPct val="100000"/>
              <a:buChar char="🟇"/>
            </a:pPr>
            <a:r>
              <a:rPr lang="en-US"/>
              <a:t>Faith-building 16:28</a:t>
            </a:r>
            <a:endParaRPr/>
          </a:p>
          <a:p>
            <a:pPr indent="-457200" lvl="0" marL="457200" rtl="0" algn="l">
              <a:spcBef>
                <a:spcPts val="1600"/>
              </a:spcBef>
              <a:spcAft>
                <a:spcPts val="0"/>
              </a:spcAft>
              <a:buClr>
                <a:schemeClr val="dk1"/>
              </a:buClr>
              <a:buSzPct val="100000"/>
              <a:buChar char="🟇"/>
            </a:pPr>
            <a:r>
              <a:rPr lang="en-US"/>
              <a:t>Instruction/teaching 16:29</a:t>
            </a:r>
            <a:endParaRPr/>
          </a:p>
          <a:p>
            <a:pPr indent="-457200" lvl="0" marL="457200" rtl="0" algn="l">
              <a:spcBef>
                <a:spcPts val="1600"/>
              </a:spcBef>
              <a:spcAft>
                <a:spcPts val="0"/>
              </a:spcAft>
              <a:buClr>
                <a:schemeClr val="dk1"/>
              </a:buClr>
              <a:buSzPct val="100000"/>
              <a:buChar char="🟇"/>
            </a:pPr>
            <a:r>
              <a:rPr lang="en-US"/>
              <a:t>This “round ball of curious workmanship” (v. 10) worked according to their faith (v.28) and led them “in the more fertile parts of the wilderness” (v. 16).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Lord Guides/Directs Us-- Our Liahona</a:t>
            </a:r>
            <a:endParaRPr/>
          </a:p>
        </p:txBody>
      </p:sp>
      <p:sp>
        <p:nvSpPr>
          <p:cNvPr id="189" name="Google Shape;189;p5"/>
          <p:cNvSpPr txBox="1"/>
          <p:nvPr>
            <p:ph idx="1" type="body"/>
          </p:nvPr>
        </p:nvSpPr>
        <p:spPr>
          <a:xfrm>
            <a:off x="571500" y="1936751"/>
            <a:ext cx="4553222" cy="461789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US"/>
              <a:t>David A. Bednar:</a:t>
            </a:r>
            <a:endParaRPr/>
          </a:p>
          <a:p>
            <a:pPr indent="0" lvl="0" marL="0" rtl="0" algn="ctr">
              <a:spcBef>
                <a:spcPts val="0"/>
              </a:spcBef>
              <a:spcAft>
                <a:spcPts val="0"/>
              </a:spcAft>
              <a:buClr>
                <a:schemeClr val="dk1"/>
              </a:buClr>
              <a:buSzPct val="100000"/>
              <a:buNone/>
            </a:pPr>
            <a:r>
              <a:rPr lang="en-US" sz="2400"/>
              <a:t> “As we each press forward along the pathway of life, we receive direction from the Holy Ghost just as Lehi was directed through the Liahona. ‘For behold, again I say unto you that if ye will enter in by the way, and receive the Holy Ghost, it will show unto you all things what ye should do’ (</a:t>
            </a:r>
            <a:r>
              <a:rPr lang="en-US" sz="2400" u="sng">
                <a:solidFill>
                  <a:schemeClr val="hlink"/>
                </a:solidFill>
                <a:hlinkClick r:id="rId3"/>
              </a:rPr>
              <a:t>2 Nephi 32:5</a:t>
            </a:r>
            <a:r>
              <a:rPr lang="en-US" sz="2400"/>
              <a:t>). The Holy Ghost operates in our lives precisely as the Liahona did for Lehi and his family, according to our faith and diligence and heed”</a:t>
            </a:r>
            <a:endParaRPr/>
          </a:p>
          <a:p>
            <a:pPr indent="0" lvl="0" marL="0" rtl="0" algn="ctr">
              <a:spcBef>
                <a:spcPts val="0"/>
              </a:spcBef>
              <a:spcAft>
                <a:spcPts val="0"/>
              </a:spcAft>
              <a:buClr>
                <a:schemeClr val="dk1"/>
              </a:buClr>
              <a:buSzPct val="100000"/>
              <a:buNone/>
            </a:pPr>
            <a:r>
              <a:rPr i="1" lang="en-US" sz="1400"/>
              <a:t> (in Conference Report, Apr. 2006, 31; or Ensign, May 2006, 30–31).</a:t>
            </a:r>
            <a:endParaRPr i="1" sz="1400"/>
          </a:p>
        </p:txBody>
      </p:sp>
      <p:sp>
        <p:nvSpPr>
          <p:cNvPr id="190" name="Google Shape;190;p5"/>
          <p:cNvSpPr txBox="1"/>
          <p:nvPr>
            <p:ph idx="2" type="body"/>
          </p:nvPr>
        </p:nvSpPr>
        <p:spPr>
          <a:xfrm>
            <a:off x="5691616" y="1936751"/>
            <a:ext cx="2880884" cy="4102100"/>
          </a:xfrm>
          <a:prstGeom prst="rect">
            <a:avLst/>
          </a:prstGeom>
          <a:noFill/>
          <a:ln>
            <a:noFill/>
          </a:ln>
        </p:spPr>
        <p:txBody>
          <a:bodyPr anchorCtr="0" anchor="t" bIns="45700" lIns="91425" spcFirstLastPara="1" rIns="91425" wrap="square" tIns="45700">
            <a:normAutofit fontScale="92500" lnSpcReduction="10000"/>
          </a:bodyPr>
          <a:lstStyle/>
          <a:p>
            <a:pPr indent="-339725" lvl="0" marL="457200" rtl="0" algn="l">
              <a:spcBef>
                <a:spcPts val="0"/>
              </a:spcBef>
              <a:spcAft>
                <a:spcPts val="0"/>
              </a:spcAft>
              <a:buClr>
                <a:schemeClr val="dk1"/>
              </a:buClr>
              <a:buSzPct val="100000"/>
              <a:buNone/>
            </a:pPr>
            <a:r>
              <a:t/>
            </a:r>
            <a:endParaRPr/>
          </a:p>
          <a:p>
            <a:pPr indent="-339725" lvl="0" marL="457200" rtl="0" algn="l">
              <a:spcBef>
                <a:spcPts val="1600"/>
              </a:spcBef>
              <a:spcAft>
                <a:spcPts val="0"/>
              </a:spcAft>
              <a:buClr>
                <a:schemeClr val="dk1"/>
              </a:buClr>
              <a:buSzPct val="100000"/>
              <a:buNone/>
            </a:pPr>
            <a:r>
              <a:t/>
            </a:r>
            <a:endParaRPr/>
          </a:p>
          <a:p>
            <a:pPr indent="-457200" lvl="0" marL="457200" rtl="0" algn="l">
              <a:spcBef>
                <a:spcPts val="1600"/>
              </a:spcBef>
              <a:spcAft>
                <a:spcPts val="0"/>
              </a:spcAft>
              <a:buClr>
                <a:schemeClr val="dk1"/>
              </a:buClr>
              <a:buSzPct val="100000"/>
              <a:buChar char="🟇"/>
            </a:pPr>
            <a:r>
              <a:rPr lang="en-US"/>
              <a:t>Holy Ghost</a:t>
            </a:r>
            <a:endParaRPr/>
          </a:p>
          <a:p>
            <a:pPr indent="-457200" lvl="0" marL="457200" rtl="0" algn="l">
              <a:spcBef>
                <a:spcPts val="1600"/>
              </a:spcBef>
              <a:spcAft>
                <a:spcPts val="0"/>
              </a:spcAft>
              <a:buClr>
                <a:schemeClr val="dk1"/>
              </a:buClr>
              <a:buSzPct val="100000"/>
              <a:buChar char="🟇"/>
            </a:pPr>
            <a:r>
              <a:rPr lang="en-US"/>
              <a:t>Scriptures</a:t>
            </a:r>
            <a:endParaRPr/>
          </a:p>
          <a:p>
            <a:pPr indent="-457200" lvl="0" marL="457200" rtl="0" algn="l">
              <a:spcBef>
                <a:spcPts val="1600"/>
              </a:spcBef>
              <a:spcAft>
                <a:spcPts val="0"/>
              </a:spcAft>
              <a:buClr>
                <a:schemeClr val="dk1"/>
              </a:buClr>
              <a:buSzPct val="100000"/>
              <a:buChar char="🟇"/>
            </a:pPr>
            <a:r>
              <a:rPr lang="en-US"/>
              <a:t>Prophets</a:t>
            </a:r>
            <a:endParaRPr/>
          </a:p>
          <a:p>
            <a:pPr indent="-457200" lvl="0" marL="457200" rtl="0" algn="l">
              <a:spcBef>
                <a:spcPts val="1600"/>
              </a:spcBef>
              <a:spcAft>
                <a:spcPts val="0"/>
              </a:spcAft>
              <a:buClr>
                <a:schemeClr val="dk1"/>
              </a:buClr>
              <a:buSzPct val="100000"/>
              <a:buChar char="🟇"/>
            </a:pPr>
            <a:r>
              <a:rPr lang="en-US"/>
              <a:t>Personal Revelation</a:t>
            </a:r>
            <a:endParaRPr/>
          </a:p>
          <a:p>
            <a:pPr indent="0" lvl="0" marL="0" rtl="0" algn="l">
              <a:spcBef>
                <a:spcPts val="16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“Look to the book” </a:t>
            </a:r>
            <a:endParaRPr/>
          </a:p>
        </p:txBody>
      </p:sp>
      <p:sp>
        <p:nvSpPr>
          <p:cNvPr id="196" name="Google Shape;196;p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“For the faithful, the Book of Mormon itself is a type of Liahona for it contains ‘the word of Christ, which will point to you a straight course to eternal bliss’ (Alma 37:44). Like the Liahona, the Book of Mormon was in fact ‘prepared for [all people], that if they would look they might life’ (Alma 37:44).” </a:t>
            </a:r>
            <a:r>
              <a:rPr i="1" lang="en-US" sz="1600"/>
              <a:t>Book of Mormon Reference Companion, p. 520</a:t>
            </a:r>
            <a:endParaRPr i="1" sz="1600"/>
          </a:p>
        </p:txBody>
      </p:sp>
      <p:pic>
        <p:nvPicPr>
          <p:cNvPr descr="book-of-mormon.jpg" id="197" name="Google Shape;197;p6"/>
          <p:cNvPicPr preferRelativeResize="0"/>
          <p:nvPr/>
        </p:nvPicPr>
        <p:blipFill rotWithShape="1">
          <a:blip r:embed="rId3">
            <a:alphaModFix/>
          </a:blip>
          <a:srcRect b="0" l="0" r="0" t="0"/>
          <a:stretch/>
        </p:blipFill>
        <p:spPr>
          <a:xfrm>
            <a:off x="3383292" y="4295110"/>
            <a:ext cx="2436423" cy="25628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“Small and simple…”</a:t>
            </a:r>
            <a:endParaRPr/>
          </a:p>
        </p:txBody>
      </p:sp>
      <p:sp>
        <p:nvSpPr>
          <p:cNvPr id="203" name="Google Shape;203;p7"/>
          <p:cNvSpPr txBox="1"/>
          <p:nvPr>
            <p:ph idx="1" type="body"/>
          </p:nvPr>
        </p:nvSpPr>
        <p:spPr>
          <a:xfrm>
            <a:off x="571500" y="1905000"/>
            <a:ext cx="450787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Read 1 Ne 16:28-29</a:t>
            </a:r>
            <a:endParaRPr/>
          </a:p>
          <a:p>
            <a:pPr indent="-457200" lvl="0" marL="457200" rtl="0" algn="l">
              <a:spcBef>
                <a:spcPts val="2000"/>
              </a:spcBef>
              <a:spcAft>
                <a:spcPts val="0"/>
              </a:spcAft>
              <a:buClr>
                <a:schemeClr val="dk1"/>
              </a:buClr>
              <a:buSzPts val="2400"/>
              <a:buChar char="🟇"/>
            </a:pPr>
            <a:r>
              <a:rPr lang="en-US"/>
              <a:t>What are the “small means” to which Nephi is referring?</a:t>
            </a:r>
            <a:endParaRPr/>
          </a:p>
          <a:p>
            <a:pPr indent="-457200" lvl="0" marL="457200" rtl="0" algn="l">
              <a:spcBef>
                <a:spcPts val="2000"/>
              </a:spcBef>
              <a:spcAft>
                <a:spcPts val="0"/>
              </a:spcAft>
              <a:buClr>
                <a:schemeClr val="dk1"/>
              </a:buClr>
              <a:buSzPts val="2400"/>
              <a:buChar char="🟇"/>
            </a:pPr>
            <a:r>
              <a:rPr lang="en-US"/>
              <a:t>What “small” things must we do to receive “great things?”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“Light in the Wilderness”</a:t>
            </a:r>
            <a:endParaRPr/>
          </a:p>
        </p:txBody>
      </p:sp>
      <p:sp>
        <p:nvSpPr>
          <p:cNvPr id="209" name="Google Shape;209;p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Read 17:13</a:t>
            </a:r>
            <a:endParaRPr/>
          </a:p>
          <a:p>
            <a:pPr indent="-457200" lvl="0" marL="457200" rtl="0" algn="l">
              <a:spcBef>
                <a:spcPts val="2000"/>
              </a:spcBef>
              <a:spcAft>
                <a:spcPts val="0"/>
              </a:spcAft>
              <a:buClr>
                <a:schemeClr val="dk1"/>
              </a:buClr>
              <a:buSzPts val="2400"/>
              <a:buChar char="🟇"/>
            </a:pPr>
            <a:r>
              <a:rPr lang="en-US"/>
              <a:t>What important lessons do we learn from this one verse?</a:t>
            </a:r>
            <a:endParaRPr/>
          </a:p>
          <a:p>
            <a:pPr indent="-457200" lvl="0" marL="457200" rtl="0" algn="l">
              <a:spcBef>
                <a:spcPts val="2000"/>
              </a:spcBef>
              <a:spcAft>
                <a:spcPts val="0"/>
              </a:spcAft>
              <a:buClr>
                <a:schemeClr val="dk1"/>
              </a:buClr>
              <a:buSzPts val="2400"/>
              <a:buChar char="🟇"/>
            </a:pPr>
            <a:r>
              <a:rPr lang="en-US"/>
              <a:t>Read 17:14</a:t>
            </a:r>
            <a:endParaRPr/>
          </a:p>
          <a:p>
            <a:pPr indent="-457200" lvl="0" marL="457200" rtl="0" algn="l">
              <a:spcBef>
                <a:spcPts val="2000"/>
              </a:spcBef>
              <a:spcAft>
                <a:spcPts val="0"/>
              </a:spcAft>
              <a:buClr>
                <a:schemeClr val="dk1"/>
              </a:buClr>
              <a:buSzPts val="2400"/>
              <a:buChar char="🟇"/>
            </a:pPr>
            <a:r>
              <a:rPr lang="en-US"/>
              <a:t>What important point is made here?</a:t>
            </a:r>
            <a:endParaRPr/>
          </a:p>
          <a:p>
            <a:pPr indent="-457200" lvl="0" marL="457200" rtl="0" algn="l">
              <a:spcBef>
                <a:spcPts val="2000"/>
              </a:spcBef>
              <a:spcAft>
                <a:spcPts val="0"/>
              </a:spcAft>
              <a:buClr>
                <a:schemeClr val="dk1"/>
              </a:buClr>
              <a:buSzPts val="2400"/>
              <a:buChar char="🟇"/>
            </a:pPr>
            <a:r>
              <a:rPr lang="en-US"/>
              <a:t>How can we apply these things to our own lives?</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Our “Wilderness”</a:t>
            </a:r>
            <a:endParaRPr/>
          </a:p>
        </p:txBody>
      </p:sp>
      <p:sp>
        <p:nvSpPr>
          <p:cNvPr id="216" name="Google Shape;216;p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rtl="0" algn="l">
              <a:spcBef>
                <a:spcPts val="0"/>
              </a:spcBef>
              <a:spcAft>
                <a:spcPts val="0"/>
              </a:spcAft>
              <a:buClr>
                <a:schemeClr val="dk1"/>
              </a:buClr>
              <a:buSzPct val="100000"/>
              <a:buChar char="🟇"/>
            </a:pPr>
            <a:r>
              <a:rPr lang="en-US"/>
              <a:t>M. Catherine Thomas:</a:t>
            </a:r>
            <a:endParaRPr/>
          </a:p>
          <a:p>
            <a:pPr indent="-457200" lvl="0" marL="457200" rtl="0" algn="l">
              <a:spcBef>
                <a:spcPts val="2000"/>
              </a:spcBef>
              <a:spcAft>
                <a:spcPts val="0"/>
              </a:spcAft>
              <a:buClr>
                <a:schemeClr val="dk1"/>
              </a:buClr>
              <a:buSzPct val="100000"/>
              <a:buChar char="🟇"/>
            </a:pPr>
            <a:r>
              <a:rPr lang="en-US"/>
              <a:t>“And so it is that Man, trailing glory into a darker sphere, commences a course in deep impact training.  The memory of his premortal powers and glories tucked away, he begins to interact with his new surroundings through a veiled consciousness. As he grows in his new world, his consciousness begins to develop anew, influenced now primarily by his fallen environment. His mind is shaped by both accurate and inaccurate interpretations of the nature of things. With now memory of who he really is, he fixes on his emotional and physical survival, thus fostering self-absorption and anxiety. Flawed ideas take root in his mind, which cause him to react to life in unconscious, negative patterns. Conditional love and even hatred dog him. His perception is clouded by vain imaginings and faulty interpretations. He relates to the world through the lens of his own self-talk instead of perceiving reality directly. He sins and is sinned against. Fear threads its way through his life. His confused mind fashions his perception of a confused world. That is, the Natural Man suffers from a degree of insanity.” (</a:t>
            </a:r>
            <a:r>
              <a:rPr i="1" lang="en-US"/>
              <a:t>Light in the Wilderness</a:t>
            </a:r>
            <a:r>
              <a:rPr lang="en-US"/>
              <a:t>, p. 66)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