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sldIdLst>
    <p:sldId id="256" r:id="rId2"/>
    <p:sldId id="350" r:id="rId3"/>
    <p:sldId id="286" r:id="rId4"/>
    <p:sldId id="287" r:id="rId5"/>
    <p:sldId id="288" r:id="rId6"/>
    <p:sldId id="289" r:id="rId7"/>
    <p:sldId id="362" r:id="rId8"/>
    <p:sldId id="356" r:id="rId9"/>
    <p:sldId id="352" r:id="rId10"/>
    <p:sldId id="278" r:id="rId11"/>
    <p:sldId id="369" r:id="rId12"/>
    <p:sldId id="370" r:id="rId13"/>
    <p:sldId id="290" r:id="rId14"/>
    <p:sldId id="291" r:id="rId15"/>
    <p:sldId id="293" r:id="rId16"/>
    <p:sldId id="296" r:id="rId17"/>
    <p:sldId id="297" r:id="rId18"/>
    <p:sldId id="299" r:id="rId19"/>
    <p:sldId id="298" r:id="rId20"/>
    <p:sldId id="300" r:id="rId21"/>
    <p:sldId id="301" r:id="rId22"/>
    <p:sldId id="302" r:id="rId23"/>
    <p:sldId id="303" r:id="rId24"/>
    <p:sldId id="305" r:id="rId25"/>
    <p:sldId id="307" r:id="rId26"/>
    <p:sldId id="322" r:id="rId27"/>
    <p:sldId id="371" r:id="rId28"/>
    <p:sldId id="318" r:id="rId29"/>
    <p:sldId id="319" r:id="rId30"/>
    <p:sldId id="354" r:id="rId31"/>
    <p:sldId id="323" r:id="rId32"/>
    <p:sldId id="328" r:id="rId33"/>
    <p:sldId id="353" r:id="rId34"/>
    <p:sldId id="275" r:id="rId35"/>
    <p:sldId id="367" r:id="rId36"/>
    <p:sldId id="272" r:id="rId37"/>
    <p:sldId id="273" r:id="rId38"/>
    <p:sldId id="274" r:id="rId39"/>
    <p:sldId id="357" r:id="rId40"/>
    <p:sldId id="360" r:id="rId41"/>
    <p:sldId id="358" r:id="rId42"/>
    <p:sldId id="361" r:id="rId43"/>
    <p:sldId id="355" r:id="rId44"/>
    <p:sldId id="277" r:id="rId45"/>
    <p:sldId id="368" r:id="rId46"/>
    <p:sldId id="34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82021" autoAdjust="0"/>
  </p:normalViewPr>
  <p:slideViewPr>
    <p:cSldViewPr snapToGrid="0" snapToObjects="1">
      <p:cViewPr varScale="1">
        <p:scale>
          <a:sx n="77" d="100"/>
          <a:sy n="77" d="100"/>
        </p:scale>
        <p:origin x="-1240" y="-112"/>
      </p:cViewPr>
      <p:guideLst>
        <p:guide orient="horz" pos="2160"/>
        <p:guide pos="2880"/>
      </p:guideLst>
    </p:cSldViewPr>
  </p:slideViewPr>
  <p:outlineViewPr>
    <p:cViewPr>
      <p:scale>
        <a:sx n="33" d="100"/>
        <a:sy n="33" d="100"/>
      </p:scale>
      <p:origin x="0" y="6452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C2A8A-E7C4-BA49-A1A6-F6BEEC3C82E6}" type="datetimeFigureOut">
              <a:rPr lang="en-US" smtClean="0"/>
              <a:t>7/8/16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D84031-7A1C-1644-92F3-46BB8F5259F9}" type="slidenum">
              <a:rPr lang="en-US" smtClean="0"/>
              <a:t>‹#›</a:t>
            </a:fld>
            <a:endParaRPr lang="en-US" dirty="0"/>
          </a:p>
        </p:txBody>
      </p:sp>
    </p:spTree>
    <p:extLst>
      <p:ext uri="{BB962C8B-B14F-4D97-AF65-F5344CB8AC3E}">
        <p14:creationId xmlns:p14="http://schemas.microsoft.com/office/powerpoint/2010/main" val="35515426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11 TIHWG</a:t>
            </a:r>
            <a:endParaRPr lang="en-US" dirty="0"/>
          </a:p>
        </p:txBody>
      </p:sp>
      <p:sp>
        <p:nvSpPr>
          <p:cNvPr id="4" name="Slide Number Placeholder 3"/>
          <p:cNvSpPr>
            <a:spLocks noGrp="1"/>
          </p:cNvSpPr>
          <p:nvPr>
            <p:ph type="sldNum" sz="quarter" idx="10"/>
          </p:nvPr>
        </p:nvSpPr>
        <p:spPr/>
        <p:txBody>
          <a:bodyPr/>
          <a:lstStyle/>
          <a:p>
            <a:fld id="{BFD84031-7A1C-1644-92F3-46BB8F5259F9}" type="slidenum">
              <a:rPr lang="en-US" smtClean="0"/>
              <a:t>2</a:t>
            </a:fld>
            <a:endParaRPr lang="en-US" dirty="0"/>
          </a:p>
        </p:txBody>
      </p:sp>
    </p:spTree>
    <p:extLst>
      <p:ext uri="{BB962C8B-B14F-4D97-AF65-F5344CB8AC3E}">
        <p14:creationId xmlns:p14="http://schemas.microsoft.com/office/powerpoint/2010/main" val="1268909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DDCA4A-CCED-9544-84ED-9BAA85E48B2B}" type="slidenum">
              <a:rPr lang="en-US"/>
              <a:pPr/>
              <a:t>21</a:t>
            </a:fld>
            <a:endParaRPr lang="en-US" dirty="0"/>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r>
              <a:rPr lang="en-US" dirty="0"/>
              <a:t>Murray Bowen, </a:t>
            </a:r>
            <a:r>
              <a:rPr lang="en-US" i="1" dirty="0"/>
              <a:t>Family Therapy</a:t>
            </a:r>
            <a:r>
              <a:rPr lang="en-US" dirty="0"/>
              <a:t>, 1976</a:t>
            </a:r>
          </a:p>
          <a:p>
            <a:r>
              <a:rPr lang="en-US" dirty="0"/>
              <a:t>Understanding this can help therapists understand the emotional interdependence of families and long-term complications of death in the family</a:t>
            </a:r>
          </a:p>
          <a:p>
            <a:r>
              <a:rPr lang="en-US" dirty="0"/>
              <a:t>At first, symptoms appear to be coincidence:  Symptoms:  illness, colds, onset of diabetes or allergies, surgery; full range of emotional symptoms:  behavioral issues, depression, phobias, to psychotic episodes; social dysfunctions:  drinking, failure in business, financial loss, abortions, illegitimate births; Spiritual:  change in beliefs, changes in religious habits/ patterns, searching, etc.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F0EC1-FBF3-0742-9863-1864B5E73F4D}" type="slidenum">
              <a:rPr lang="en-US"/>
              <a:pPr/>
              <a:t>22</a:t>
            </a:fld>
            <a:endParaRPr lang="en-US" dirty="0"/>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r>
              <a:rPr lang="en-US" dirty="0"/>
              <a:t>People do not know how to handle grief, so most of us do not handle it well.  It ends up making the mourners feel isolated, judged, misunderstood and alone</a:t>
            </a:r>
          </a:p>
          <a:p>
            <a:r>
              <a:rPr lang="en-US" dirty="0"/>
              <a:t>Seeking support is very important but can be a challenge</a:t>
            </a:r>
          </a:p>
          <a:p>
            <a:r>
              <a:rPr lang="en-US" dirty="0"/>
              <a:t>Family:  May be grieving too much to help:  May expect you to continue to perform your </a:t>
            </a:r>
            <a:r>
              <a:rPr lang="ja-JP" altLang="en-US" dirty="0">
                <a:latin typeface="Arial"/>
              </a:rPr>
              <a:t>“</a:t>
            </a:r>
            <a:r>
              <a:rPr lang="en-US" dirty="0"/>
              <a:t>role</a:t>
            </a:r>
            <a:r>
              <a:rPr lang="ja-JP" altLang="en-US" dirty="0">
                <a:latin typeface="Arial"/>
              </a:rPr>
              <a:t>”</a:t>
            </a:r>
            <a:r>
              <a:rPr lang="en-US" dirty="0"/>
              <a:t>: </a:t>
            </a:r>
          </a:p>
          <a:p>
            <a:r>
              <a:rPr lang="en-US" dirty="0"/>
              <a:t>Friends:  Many bereaved describe a change in their circle of friends after the mourning process.  They filter out those who were absent  or insensitive emotionally and those whose values seem shallow or who lack perspective.</a:t>
            </a:r>
          </a:p>
          <a:p>
            <a:r>
              <a:rPr lang="en-US" dirty="0"/>
              <a:t>Professional counseling:  Make sure you are comfortable working with grief.  Some therapists do not know how to handle, so they turn it to something more familiar—</a:t>
            </a:r>
            <a:r>
              <a:rPr lang="ja-JP" altLang="en-US" dirty="0">
                <a:latin typeface="Arial"/>
              </a:rPr>
              <a:t>”</a:t>
            </a:r>
            <a:r>
              <a:rPr lang="en-US" dirty="0"/>
              <a:t>depression</a:t>
            </a:r>
            <a:r>
              <a:rPr lang="ja-JP" altLang="en-US" dirty="0">
                <a:latin typeface="Arial"/>
              </a:rPr>
              <a:t>”</a:t>
            </a:r>
            <a:r>
              <a:rPr lang="en-US" dirty="0"/>
              <a:t>, </a:t>
            </a:r>
            <a:r>
              <a:rPr lang="ja-JP" altLang="en-US" dirty="0">
                <a:latin typeface="Arial"/>
              </a:rPr>
              <a:t>“</a:t>
            </a:r>
            <a:r>
              <a:rPr lang="en-US" dirty="0"/>
              <a:t>relationship problems</a:t>
            </a:r>
            <a:r>
              <a:rPr lang="ja-JP" altLang="en-US" dirty="0">
                <a:latin typeface="Arial"/>
              </a:rPr>
              <a:t>”</a:t>
            </a:r>
            <a:r>
              <a:rPr lang="en-US" dirty="0"/>
              <a:t>, </a:t>
            </a:r>
            <a:r>
              <a:rPr lang="ja-JP" altLang="en-US" dirty="0">
                <a:latin typeface="Arial"/>
              </a:rPr>
              <a:t>“</a:t>
            </a:r>
            <a:r>
              <a:rPr lang="en-US" dirty="0"/>
              <a:t>parenting issues</a:t>
            </a:r>
            <a:r>
              <a:rPr lang="ja-JP" altLang="en-US" dirty="0">
                <a:latin typeface="Arial"/>
              </a:rPr>
              <a:t>”</a:t>
            </a:r>
            <a:r>
              <a:rPr lang="en-US" dirty="0"/>
              <a:t>, but underneath you will see grief is the root.</a:t>
            </a:r>
          </a:p>
          <a:p>
            <a:r>
              <a:rPr lang="en-US" dirty="0"/>
              <a:t>Support groups:  very helpful to feel understood, connected, consoled, you are not alone:  Downside:  new mourners can be hard to take once moved on; dynamics of group may not be as helpful; </a:t>
            </a:r>
          </a:p>
          <a:p>
            <a:r>
              <a:rPr lang="en-US" dirty="0"/>
              <a:t>Point:  Keep seeking til you find the right source of support for YOU!</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D8CED-16BF-EC4C-ABE8-C29BE92848A4}" type="slidenum">
              <a:rPr lang="en-US"/>
              <a:pPr/>
              <a:t>23</a:t>
            </a:fld>
            <a:endParaRPr lang="en-US" dirty="0"/>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endParaRPr lang="en-US" dirty="0"/>
          </a:p>
          <a:p>
            <a:r>
              <a:rPr lang="en-US" dirty="0"/>
              <a:t>When questioning, </a:t>
            </a:r>
            <a:r>
              <a:rPr lang="ja-JP" altLang="en-US">
                <a:latin typeface="Arial"/>
              </a:rPr>
              <a:t>‘</a:t>
            </a:r>
            <a:r>
              <a:rPr lang="en-US" dirty="0"/>
              <a:t>Why did this happen?</a:t>
            </a:r>
            <a:r>
              <a:rPr lang="ja-JP" altLang="en-US">
                <a:latin typeface="Arial"/>
              </a:rPr>
              <a:t>”</a:t>
            </a:r>
            <a:r>
              <a:rPr lang="en-US" dirty="0"/>
              <a:t>  There are no real answers and none that can easily take away the pain of loss; This and Anger toward God can leave the person feeling isolated, unworthy, alienated and even begin to blame selves for being a </a:t>
            </a:r>
            <a:r>
              <a:rPr lang="ja-JP" altLang="en-US">
                <a:latin typeface="Arial"/>
              </a:rPr>
              <a:t>“</a:t>
            </a:r>
            <a:r>
              <a:rPr lang="en-US" dirty="0"/>
              <a:t>sinner</a:t>
            </a:r>
            <a:r>
              <a:rPr lang="ja-JP" altLang="en-US">
                <a:latin typeface="Arial"/>
              </a:rPr>
              <a:t>”</a:t>
            </a:r>
            <a:r>
              <a:rPr lang="en-US" dirty="0"/>
              <a:t> to question God or be angry.</a:t>
            </a:r>
          </a:p>
          <a:p>
            <a:r>
              <a:rPr lang="en-US" dirty="0"/>
              <a:t>Religious rituals can be healing, whether they are immediately apparent or not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E5774-879F-2747-8A4E-26DABEC8C62F}" type="slidenum">
              <a:rPr lang="en-US"/>
              <a:pPr/>
              <a:t>25</a:t>
            </a:fld>
            <a:endParaRPr lang="en-US" dirty="0"/>
          </a:p>
        </p:txBody>
      </p:sp>
      <p:sp>
        <p:nvSpPr>
          <p:cNvPr id="29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0819" name="Rectangle 3"/>
          <p:cNvSpPr>
            <a:spLocks noGrp="1" noChangeArrowheads="1"/>
          </p:cNvSpPr>
          <p:nvPr>
            <p:ph type="body" idx="1"/>
          </p:nvPr>
        </p:nvSpPr>
        <p:spPr/>
        <p:txBody>
          <a:bodyPr/>
          <a:lstStyle/>
          <a:p>
            <a:r>
              <a:rPr lang="en-US" dirty="0"/>
              <a:t>Family systems perspective views loss as a </a:t>
            </a:r>
            <a:r>
              <a:rPr lang="ja-JP" altLang="en-US" dirty="0">
                <a:latin typeface="Arial"/>
              </a:rPr>
              <a:t>“</a:t>
            </a:r>
            <a:r>
              <a:rPr lang="en-US" dirty="0"/>
              <a:t>transactional process involving the dying and deceased with the survivors in a shared life cycle that acknowledges both the finality of death and the continuity of life</a:t>
            </a:r>
            <a:r>
              <a:rPr lang="ja-JP" altLang="en-US" dirty="0">
                <a:latin typeface="Arial"/>
              </a:rPr>
              <a:t>”</a:t>
            </a:r>
            <a:r>
              <a:rPr lang="en-US" dirty="0"/>
              <a:t>. P.3  walsh and McGoldrick, 2004</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962051-1E42-0844-9196-CE5102108AC5}" type="slidenum">
              <a:rPr lang="en-US"/>
              <a:pPr/>
              <a:t>26</a:t>
            </a:fld>
            <a:endParaRPr lang="en-US" dirty="0"/>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5635" name="Rectangle 3"/>
          <p:cNvSpPr>
            <a:spLocks noGrp="1" noChangeArrowheads="1"/>
          </p:cNvSpPr>
          <p:nvPr>
            <p:ph type="body" idx="1"/>
          </p:nvPr>
        </p:nvSpPr>
        <p:spPr/>
        <p:txBody>
          <a:bodyPr/>
          <a:lstStyle/>
          <a:p>
            <a:r>
              <a:rPr lang="en-US" b="1" i="1" u="sng" dirty="0"/>
              <a:t>Griefworthy</a:t>
            </a:r>
            <a:endParaRPr lang="en-US" dirty="0"/>
          </a:p>
          <a:p>
            <a:r>
              <a:rPr lang="en-US" dirty="0"/>
              <a:t>I</a:t>
            </a:r>
            <a:r>
              <a:rPr lang="ja-JP" altLang="en-US" dirty="0">
                <a:latin typeface="Arial"/>
              </a:rPr>
              <a:t>’</a:t>
            </a:r>
            <a:r>
              <a:rPr lang="en-US" dirty="0"/>
              <a:t>ve noticed that, in general, the world around us does not understand the grief process and thus may attempt to define for us how </a:t>
            </a:r>
            <a:r>
              <a:rPr lang="ja-JP" altLang="en-US" dirty="0">
                <a:latin typeface="Arial"/>
              </a:rPr>
              <a:t>“</a:t>
            </a:r>
            <a:r>
              <a:rPr lang="en-US" dirty="0"/>
              <a:t>griefworthy</a:t>
            </a:r>
            <a:r>
              <a:rPr lang="ja-JP" altLang="en-US" dirty="0">
                <a:latin typeface="Arial"/>
              </a:rPr>
              <a:t>”</a:t>
            </a:r>
            <a:r>
              <a:rPr lang="en-US" dirty="0"/>
              <a:t> our loss may be.  For instance, the loss of a grandparent is to be </a:t>
            </a:r>
            <a:r>
              <a:rPr lang="ja-JP" altLang="en-US" dirty="0">
                <a:latin typeface="Arial"/>
              </a:rPr>
              <a:t>“</a:t>
            </a:r>
            <a:r>
              <a:rPr lang="en-US" dirty="0"/>
              <a:t>expected</a:t>
            </a:r>
            <a:r>
              <a:rPr lang="ja-JP" altLang="en-US" dirty="0">
                <a:latin typeface="Arial"/>
              </a:rPr>
              <a:t>”</a:t>
            </a:r>
            <a:r>
              <a:rPr lang="en-US" dirty="0"/>
              <a:t>, due to their advanced age, and seems therefore less </a:t>
            </a:r>
            <a:r>
              <a:rPr lang="ja-JP" altLang="en-US" dirty="0">
                <a:latin typeface="Arial"/>
              </a:rPr>
              <a:t>“</a:t>
            </a:r>
            <a:r>
              <a:rPr lang="en-US" dirty="0"/>
              <a:t>griefworthy</a:t>
            </a:r>
            <a:r>
              <a:rPr lang="ja-JP" altLang="en-US" dirty="0">
                <a:latin typeface="Arial"/>
              </a:rPr>
              <a:t>”</a:t>
            </a:r>
            <a:r>
              <a:rPr lang="en-US" dirty="0"/>
              <a:t> than the loss of a parent.  The loss of an aunt or uncle is not nearly as griefworthy as the loss of a grandparent.  The loss of a parent is less griefworthy than the loss of a sibling.  And the loss of a child seems to trump all losses.  While there may be some truth to this reasoning for some people, this is not a </a:t>
            </a:r>
            <a:r>
              <a:rPr lang="ja-JP" altLang="en-US" dirty="0">
                <a:latin typeface="Arial"/>
              </a:rPr>
              <a:t>“</a:t>
            </a:r>
            <a:r>
              <a:rPr lang="en-US" dirty="0"/>
              <a:t>one size fits all</a:t>
            </a:r>
            <a:r>
              <a:rPr lang="ja-JP" altLang="en-US" dirty="0">
                <a:latin typeface="Arial"/>
              </a:rPr>
              <a:t>”</a:t>
            </a:r>
            <a:r>
              <a:rPr lang="en-US" dirty="0"/>
              <a:t> process that can be so easily defined.  In fact, the intensity of grief depends on so much more, including one</a:t>
            </a:r>
            <a:r>
              <a:rPr lang="ja-JP" altLang="en-US" dirty="0">
                <a:latin typeface="Arial"/>
              </a:rPr>
              <a:t>’</a:t>
            </a:r>
            <a:r>
              <a:rPr lang="en-US" dirty="0"/>
              <a:t>s perceived relationship with the loved one, one</a:t>
            </a:r>
            <a:r>
              <a:rPr lang="ja-JP" altLang="en-US" dirty="0">
                <a:latin typeface="Arial"/>
              </a:rPr>
              <a:t>’</a:t>
            </a:r>
            <a:r>
              <a:rPr lang="en-US" dirty="0"/>
              <a:t>s developmental stage in life, and so forth.  Thus, we must beware not to judge these losses for others, for each loss is unique and personal and carries with it its own meaning for the individual experiencing it.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8550E9-F882-1F4D-9A85-AD8B7C046B24}" type="slidenum">
              <a:rPr lang="en-US"/>
              <a:pPr/>
              <a:t>29</a:t>
            </a:fld>
            <a:endParaRPr lang="en-US" dirty="0"/>
          </a:p>
        </p:txBody>
      </p:sp>
      <p:sp>
        <p:nvSpPr>
          <p:cNvPr id="321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1539" name="Rectangle 3"/>
          <p:cNvSpPr>
            <a:spLocks noGrp="1" noChangeArrowheads="1"/>
          </p:cNvSpPr>
          <p:nvPr>
            <p:ph type="body" idx="1"/>
          </p:nvPr>
        </p:nvSpPr>
        <p:spPr/>
        <p:txBody>
          <a:bodyPr/>
          <a:lstStyle/>
          <a:p>
            <a:r>
              <a:rPr lang="en-US" dirty="0"/>
              <a:t>So, we not only have the need to begin grief work individually but also there is grief work that must take place as a family in order to heal the entire family unit.  </a:t>
            </a:r>
          </a:p>
          <a:p>
            <a:r>
              <a:rPr lang="en-US" dirty="0"/>
              <a:t>Sharing the experience of the loss in whatever ways families can is crucial in the healing process (talk, visit grave, funeral).  Family communication is vital!</a:t>
            </a:r>
          </a:p>
          <a:p>
            <a:r>
              <a:rPr lang="ja-JP" altLang="en-US">
                <a:latin typeface="Arial"/>
              </a:rPr>
              <a:t>“</a:t>
            </a:r>
            <a:r>
              <a:rPr lang="en-US" dirty="0"/>
              <a:t>When mourning and communication are blocked, it is likely to surface as behavioral problems in children</a:t>
            </a:r>
            <a:r>
              <a:rPr lang="ja-JP" altLang="en-US">
                <a:latin typeface="Arial"/>
              </a:rPr>
              <a:t>”</a:t>
            </a:r>
            <a:r>
              <a:rPr lang="en-US" dirty="0"/>
              <a:t>.</a:t>
            </a:r>
          </a:p>
          <a:p>
            <a:r>
              <a:rPr lang="en-US" dirty="0"/>
              <a:t>May </a:t>
            </a:r>
            <a:r>
              <a:rPr lang="ja-JP" altLang="en-US">
                <a:latin typeface="Arial"/>
              </a:rPr>
              <a:t>“</a:t>
            </a:r>
            <a:r>
              <a:rPr lang="en-US" dirty="0"/>
              <a:t>scape goat</a:t>
            </a:r>
            <a:r>
              <a:rPr lang="ja-JP" altLang="en-US">
                <a:latin typeface="Arial"/>
              </a:rPr>
              <a:t>”</a:t>
            </a:r>
            <a:r>
              <a:rPr lang="en-US" dirty="0"/>
              <a:t> or extrude members who express unacceptable feelings</a:t>
            </a:r>
          </a:p>
          <a:p>
            <a:r>
              <a:rPr lang="en-US" dirty="0"/>
              <a:t>Families may express grief in a fragmented fashion- each member expressing a different emotion (sad, angry, numb)…</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say “lifelong,” because that’s how long it will take. It’s like waves</a:t>
            </a:r>
            <a:r>
              <a:rPr lang="en-US" baseline="0" dirty="0" smtClean="0"/>
              <a:t> after a shipwreck</a:t>
            </a:r>
            <a:r>
              <a:rPr lang="is-IS" baseline="0" dirty="0" smtClean="0"/>
              <a:t>…</a:t>
            </a:r>
          </a:p>
          <a:p>
            <a:r>
              <a:rPr lang="is-IS" baseline="0" dirty="0" smtClean="0"/>
              <a:t>TIHWG pg. 347 Analogy of Flat Tire</a:t>
            </a:r>
          </a:p>
          <a:p>
            <a:r>
              <a:rPr lang="en-US" baseline="0" dirty="0" smtClean="0"/>
              <a:t>O</a:t>
            </a:r>
            <a:r>
              <a:rPr lang="is-IS" baseline="0" dirty="0" smtClean="0"/>
              <a:t>r submarine...</a:t>
            </a:r>
            <a:endParaRPr lang="en-US" dirty="0"/>
          </a:p>
        </p:txBody>
      </p:sp>
      <p:sp>
        <p:nvSpPr>
          <p:cNvPr id="4" name="Slide Number Placeholder 3"/>
          <p:cNvSpPr>
            <a:spLocks noGrp="1"/>
          </p:cNvSpPr>
          <p:nvPr>
            <p:ph type="sldNum" sz="quarter" idx="10"/>
          </p:nvPr>
        </p:nvSpPr>
        <p:spPr/>
        <p:txBody>
          <a:bodyPr/>
          <a:lstStyle/>
          <a:p>
            <a:fld id="{BFD84031-7A1C-1644-92F3-46BB8F5259F9}" type="slidenum">
              <a:rPr lang="en-US" smtClean="0"/>
              <a:t>30</a:t>
            </a:fld>
            <a:endParaRPr lang="en-US" dirty="0"/>
          </a:p>
        </p:txBody>
      </p:sp>
    </p:spTree>
    <p:extLst>
      <p:ext uri="{BB962C8B-B14F-4D97-AF65-F5344CB8AC3E}">
        <p14:creationId xmlns:p14="http://schemas.microsoft.com/office/powerpoint/2010/main" val="3044345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3E5E96-DED6-DF4B-BE7C-1C22CF0AC111}" type="slidenum">
              <a:rPr lang="en-US"/>
              <a:pPr/>
              <a:t>32</a:t>
            </a:fld>
            <a:endParaRPr lang="en-US" dirty="0"/>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dirty="0"/>
          </a:p>
          <a:p>
            <a:r>
              <a:rPr lang="en-US" dirty="0"/>
              <a:t>Record:  Can include writing a letter to the deceased to help grieving</a:t>
            </a:r>
          </a:p>
          <a:p>
            <a:r>
              <a:rPr lang="ja-JP" altLang="en-US">
                <a:latin typeface="Arial"/>
              </a:rPr>
              <a:t>“</a:t>
            </a:r>
            <a:r>
              <a:rPr lang="en-US" dirty="0"/>
              <a:t>Understanding the personal nature of grief is important.  The perceptions you have about your loss and your grief are more important. The role of perception is the number-one factor in successful grief recovery.</a:t>
            </a:r>
            <a:r>
              <a:rPr lang="ja-JP" altLang="en-US">
                <a:latin typeface="Arial"/>
              </a:rPr>
              <a:t>”</a:t>
            </a:r>
            <a:r>
              <a:rPr lang="en-US" dirty="0"/>
              <a:t> (P.62). </a:t>
            </a:r>
            <a:r>
              <a:rPr lang="ja-JP" altLang="en-US">
                <a:latin typeface="Arial"/>
              </a:rPr>
              <a: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Steps to getting needs met</a:t>
            </a:r>
            <a:r>
              <a:rPr lang="is-IS" dirty="0" smtClean="0"/>
              <a:t>…</a:t>
            </a:r>
            <a:endParaRPr lang="en-US" dirty="0"/>
          </a:p>
        </p:txBody>
      </p:sp>
      <p:sp>
        <p:nvSpPr>
          <p:cNvPr id="4" name="Slide Number Placeholder 3"/>
          <p:cNvSpPr>
            <a:spLocks noGrp="1"/>
          </p:cNvSpPr>
          <p:nvPr>
            <p:ph type="sldNum" sz="quarter" idx="10"/>
          </p:nvPr>
        </p:nvSpPr>
        <p:spPr/>
        <p:txBody>
          <a:bodyPr/>
          <a:lstStyle/>
          <a:p>
            <a:fld id="{BFD84031-7A1C-1644-92F3-46BB8F5259F9}" type="slidenum">
              <a:rPr lang="en-US" smtClean="0"/>
              <a:t>36</a:t>
            </a:fld>
            <a:endParaRPr lang="en-US" dirty="0"/>
          </a:p>
        </p:txBody>
      </p:sp>
    </p:spTree>
    <p:extLst>
      <p:ext uri="{BB962C8B-B14F-4D97-AF65-F5344CB8AC3E}">
        <p14:creationId xmlns:p14="http://schemas.microsoft.com/office/powerpoint/2010/main" val="173890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Letting go is a process. A daily habit we must develop!</a:t>
            </a:r>
          </a:p>
          <a:p>
            <a:r>
              <a:rPr lang="en-US" dirty="0" smtClean="0"/>
              <a:t>Worry tree</a:t>
            </a:r>
          </a:p>
          <a:p>
            <a:r>
              <a:rPr lang="en-US" dirty="0" smtClean="0"/>
              <a:t>FEEL</a:t>
            </a:r>
            <a:r>
              <a:rPr lang="en-US" baseline="0" dirty="0" smtClean="0"/>
              <a:t> fear; fear prevents good</a:t>
            </a:r>
          </a:p>
          <a:p>
            <a:r>
              <a:rPr lang="en-US" baseline="0" dirty="0" smtClean="0"/>
              <a:t>Anger-primary vs. secondary emotions</a:t>
            </a:r>
          </a:p>
          <a:p>
            <a:r>
              <a:rPr lang="en-US" baseline="0" dirty="0" smtClean="0"/>
              <a:t>depression- thought management</a:t>
            </a:r>
          </a:p>
          <a:p>
            <a:r>
              <a:rPr lang="en-US" baseline="0" dirty="0" smtClean="0"/>
              <a:t>Anxiety- thought management and mindfulness</a:t>
            </a:r>
            <a:endParaRPr lang="en-US" dirty="0"/>
          </a:p>
        </p:txBody>
      </p:sp>
      <p:sp>
        <p:nvSpPr>
          <p:cNvPr id="4" name="Slide Number Placeholder 3"/>
          <p:cNvSpPr>
            <a:spLocks noGrp="1"/>
          </p:cNvSpPr>
          <p:nvPr>
            <p:ph type="sldNum" sz="quarter" idx="10"/>
          </p:nvPr>
        </p:nvSpPr>
        <p:spPr/>
        <p:txBody>
          <a:bodyPr/>
          <a:lstStyle/>
          <a:p>
            <a:fld id="{BFD84031-7A1C-1644-92F3-46BB8F5259F9}" type="slidenum">
              <a:rPr lang="en-US" smtClean="0"/>
              <a:t>40</a:t>
            </a:fld>
            <a:endParaRPr lang="en-US" dirty="0"/>
          </a:p>
        </p:txBody>
      </p:sp>
    </p:spTree>
    <p:extLst>
      <p:ext uri="{BB962C8B-B14F-4D97-AF65-F5344CB8AC3E}">
        <p14:creationId xmlns:p14="http://schemas.microsoft.com/office/powerpoint/2010/main" val="12446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 know the trauma of having the</a:t>
            </a:r>
            <a:r>
              <a:rPr lang="en-US" baseline="0" dirty="0" smtClean="0"/>
              <a:t> police call, not teling you what’s happened, and finding out later that they don</a:t>
            </a:r>
            <a:r>
              <a:rPr lang="uk-UA" baseline="0" dirty="0" smtClean="0"/>
              <a:t>’</a:t>
            </a:r>
            <a:r>
              <a:rPr lang="en-US" baseline="0" dirty="0" smtClean="0"/>
              <a:t>t exactly know what did happen. I know the expectation and disappointment of waiting months for the autopsy report to see how my sister died</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BFD84031-7A1C-1644-92F3-46BB8F5259F9}" type="slidenum">
              <a:rPr lang="en-US" smtClean="0"/>
              <a:t>4</a:t>
            </a:fld>
            <a:endParaRPr lang="en-US" dirty="0"/>
          </a:p>
        </p:txBody>
      </p:sp>
    </p:spTree>
    <p:extLst>
      <p:ext uri="{BB962C8B-B14F-4D97-AF65-F5344CB8AC3E}">
        <p14:creationId xmlns:p14="http://schemas.microsoft.com/office/powerpoint/2010/main" val="2083548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Walking</a:t>
            </a:r>
            <a:r>
              <a:rPr lang="en-US" baseline="0" dirty="0" smtClean="0"/>
              <a:t> meditation, notice with all your senses. This moment, everything is okay.</a:t>
            </a:r>
            <a:endParaRPr lang="en-US" dirty="0" smtClean="0"/>
          </a:p>
        </p:txBody>
      </p:sp>
      <p:sp>
        <p:nvSpPr>
          <p:cNvPr id="4" name="Slide Number Placeholder 3"/>
          <p:cNvSpPr>
            <a:spLocks noGrp="1"/>
          </p:cNvSpPr>
          <p:nvPr>
            <p:ph type="sldNum" sz="quarter" idx="10"/>
          </p:nvPr>
        </p:nvSpPr>
        <p:spPr/>
        <p:txBody>
          <a:bodyPr/>
          <a:lstStyle/>
          <a:p>
            <a:fld id="{BFD84031-7A1C-1644-92F3-46BB8F5259F9}" type="slidenum">
              <a:rPr lang="en-US" smtClean="0"/>
              <a:t>41</a:t>
            </a:fld>
            <a:endParaRPr lang="en-US" dirty="0"/>
          </a:p>
        </p:txBody>
      </p:sp>
    </p:spTree>
    <p:extLst>
      <p:ext uri="{BB962C8B-B14F-4D97-AF65-F5344CB8AC3E}">
        <p14:creationId xmlns:p14="http://schemas.microsoft.com/office/powerpoint/2010/main" val="305026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want to help you understand the nature of loss, grief, and trauma, and then we will focus on how to deal,</a:t>
            </a:r>
            <a:r>
              <a:rPr lang="en-US" baseline="0" dirty="0" smtClean="0"/>
              <a:t> cope, and heal</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BFD84031-7A1C-1644-92F3-46BB8F5259F9}" type="slidenum">
              <a:rPr lang="en-US" smtClean="0"/>
              <a:t>9</a:t>
            </a:fld>
            <a:endParaRPr lang="en-US" dirty="0"/>
          </a:p>
        </p:txBody>
      </p:sp>
    </p:spTree>
    <p:extLst>
      <p:ext uri="{BB962C8B-B14F-4D97-AF65-F5344CB8AC3E}">
        <p14:creationId xmlns:p14="http://schemas.microsoft.com/office/powerpoint/2010/main" val="221904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ECB9C9-A93D-D842-B8A3-B20A72064667}" type="slidenum">
              <a:rPr lang="en-US"/>
              <a:pPr/>
              <a:t>10</a:t>
            </a:fld>
            <a:endParaRPr lang="en-US" dirty="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r>
              <a:rPr lang="en-US" dirty="0"/>
              <a:t>With children, some losses are obvious, like the tangible losses adults experience (death, moving, lose a friend).  Many losses are hidden, however.  These are sometimes secondary losses and often the parents and family don</a:t>
            </a:r>
            <a:r>
              <a:rPr lang="ja-JP" altLang="en-US">
                <a:latin typeface="Arial"/>
              </a:rPr>
              <a:t>’</a:t>
            </a:r>
            <a:r>
              <a:rPr lang="en-US" dirty="0"/>
              <a:t>t even realize the child has been affected.  Example:  financial loss in a parent can affect the child:  Parents fighting= child</a:t>
            </a:r>
            <a:r>
              <a:rPr lang="ja-JP" altLang="en-US">
                <a:latin typeface="Arial"/>
              </a:rPr>
              <a:t>’</a:t>
            </a:r>
            <a:r>
              <a:rPr lang="en-US" dirty="0"/>
              <a:t>s sense of security and peace may be off,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0D5D0A-5B35-1942-BCEB-69F4197153BE}" type="slidenum">
              <a:rPr lang="en-US"/>
              <a:pPr/>
              <a:t>16</a:t>
            </a:fld>
            <a:endParaRPr lang="en-US" dirty="0"/>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r>
              <a:rPr lang="en-US" dirty="0"/>
              <a:t>Or Complicated </a:t>
            </a:r>
            <a:r>
              <a:rPr lang="en-US" dirty="0" smtClean="0"/>
              <a:t>Mourning</a:t>
            </a:r>
          </a:p>
          <a:p>
            <a:r>
              <a:rPr lang="en-US" dirty="0" smtClean="0"/>
              <a:t>It’s actually “normal” for a complicated situation!!</a:t>
            </a:r>
          </a:p>
          <a:p>
            <a:endParaRPr lang="en-US" dirty="0"/>
          </a:p>
          <a:p>
            <a:r>
              <a:rPr lang="en-US" dirty="0"/>
              <a:t>Delayed:  Loss is insufficiently mourned because loss or grief not supported by others in system—appears later in life</a:t>
            </a:r>
          </a:p>
          <a:p>
            <a:r>
              <a:rPr lang="en-US" dirty="0"/>
              <a:t>Masked Grief:  Grief is absent right after loss but appears later as a physical or psych. Problem</a:t>
            </a:r>
          </a:p>
          <a:p>
            <a:r>
              <a:rPr lang="en-US" dirty="0"/>
              <a:t>Exaggerated Grief:  Normal grief then goes beyond normal to a clinical level or depression or anxiety</a:t>
            </a:r>
          </a:p>
          <a:p>
            <a:r>
              <a:rPr lang="en-US" dirty="0"/>
              <a:t>Chronic Grief:  Mourner is stuck in grief process, sometimes for many years</a:t>
            </a:r>
          </a:p>
          <a:p>
            <a:r>
              <a:rPr lang="en-US" dirty="0"/>
              <a:t>Disenfranchised loss:  Loss around a stigma results in lack of support or acknowledgement of grief (AIDS, drunk driver, suicide…)</a:t>
            </a:r>
          </a:p>
          <a:p>
            <a:r>
              <a:rPr lang="en-US" dirty="0"/>
              <a:t>Death of a child:  one of the most severe losses and grief often more severe- out of the </a:t>
            </a:r>
            <a:r>
              <a:rPr lang="ja-JP" altLang="en-US" dirty="0">
                <a:latin typeface="Arial"/>
              </a:rPr>
              <a:t>“</a:t>
            </a:r>
            <a:r>
              <a:rPr lang="en-US" dirty="0"/>
              <a:t>:norm</a:t>
            </a:r>
            <a:r>
              <a:rPr lang="ja-JP" altLang="en-US" dirty="0">
                <a:latin typeface="Arial"/>
              </a:rPr>
              <a:t>”</a:t>
            </a:r>
            <a:r>
              <a:rPr lang="en-US" dirty="0"/>
              <a:t> expected for life events</a:t>
            </a:r>
          </a:p>
          <a:p>
            <a:r>
              <a:rPr lang="en-US" dirty="0"/>
              <a:t>Denial of loss may occur surrounding the loss itself, the meaning of the loss, and/or denial of the irreversibility of the loss (Rando, 35).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BEE1FF-3E1A-AB4D-83E5-A027F93451CD}" type="slidenum">
              <a:rPr lang="en-US"/>
              <a:pPr/>
              <a:t>17</a:t>
            </a:fld>
            <a:endParaRPr lang="en-US" dirty="0"/>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p:txBody>
          <a:bodyPr/>
          <a:lstStyle/>
          <a:p>
            <a:r>
              <a:rPr lang="en-US" sz="1000" dirty="0"/>
              <a:t>Absent:  feelings of grief and the mourning process are totally absent, as if the death never occurred at all.  Mourner either totally denies death or remains in state of shock.</a:t>
            </a:r>
          </a:p>
          <a:p>
            <a:r>
              <a:rPr lang="en-US" sz="1000" dirty="0"/>
              <a:t>Inhibited grief:  lasting inhibition of many manifestations of normal grief, with some other symptoms, such as somatic complaints, in their place.</a:t>
            </a:r>
          </a:p>
          <a:p>
            <a:r>
              <a:rPr lang="en-US" sz="1000" dirty="0"/>
              <a:t>Delayed:  this occurs esp. if there are pressing responsibilities or the mourner feels she cannot deal with the process of grief at the time.  A full grief reaction may eventually be triggered by a subsequent loss.</a:t>
            </a:r>
          </a:p>
          <a:p>
            <a:r>
              <a:rPr lang="en-US" sz="1000" dirty="0"/>
              <a:t>Conflicted:  exaggeration or distortion of one or more of the manifestations of normal grief while other aspects of grief may be suppressed.  Two most common;  extreme anger and extreme guilt.  These reactions can be prolonged, esp. if a previously dependent or ambivalent relationship with deceased.</a:t>
            </a:r>
          </a:p>
          <a:p>
            <a:r>
              <a:rPr lang="en-US" sz="1000" dirty="0"/>
              <a:t>Chronic:  Mourner continuously exhibits intense grief reactions that would be appropriate at early stages of loss.  May seem as if the mourner is keeping the deceased alive through grief.</a:t>
            </a:r>
          </a:p>
          <a:p>
            <a:r>
              <a:rPr lang="en-US" sz="1000" dirty="0"/>
              <a:t>Unanticipated:  occurs after sudden, unanticipated loss and is so disruptive that recovery is usually complicated.  Mourners are unable to understand the full implications of the loss.  Adaptive capacities are seriously assaulted.  Suffer extreme feelings of bewilderment, anxiety, self-reproach, depression that render them unable to function normally in any area of their lives.</a:t>
            </a:r>
          </a:p>
          <a:p>
            <a:r>
              <a:rPr lang="en-US" sz="1000" dirty="0"/>
              <a:t>Abbreviated:  </a:t>
            </a:r>
            <a:r>
              <a:rPr lang="en-US" sz="1000" dirty="0" smtClean="0"/>
              <a:t>*often </a:t>
            </a:r>
            <a:r>
              <a:rPr lang="en-US" sz="1000" dirty="0"/>
              <a:t>mistaken for unresolved grief.  Actually a short-lived but normal form of grief.  May be due to immediate replacement of deceased or insufficient attachment or if a significant amount of anticipatory grief was completed prior to death.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7EE2F0-C22C-EF4C-80F6-F796107E4B63}" type="slidenum">
              <a:rPr lang="en-US"/>
              <a:pPr/>
              <a:t>18</a:t>
            </a:fld>
            <a:endParaRPr lang="en-US" dirty="0"/>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p:txBody>
          <a:bodyPr/>
          <a:lstStyle/>
          <a:p>
            <a:r>
              <a:rPr lang="en-US" dirty="0"/>
              <a:t>Altered relationships with surviving children:  Overprotection- emotional distancing</a:t>
            </a:r>
          </a:p>
          <a:p>
            <a:r>
              <a:rPr lang="en-US" dirty="0"/>
              <a:t>Subsequent children can be healing:  though they are a part of the now-changed family history, they are also removed from the deceased person and, for better or worse, less connected with their memory.</a:t>
            </a:r>
          </a:p>
          <a:p>
            <a:r>
              <a:rPr lang="en-US" dirty="0"/>
              <a:t>Replacement children: any child conceived in an attempt to avoid dealing with the grief over the loss:  </a:t>
            </a:r>
            <a:r>
              <a:rPr lang="ja-JP" altLang="en-US" dirty="0">
                <a:latin typeface="Arial"/>
              </a:rPr>
              <a:t>“</a:t>
            </a:r>
            <a:r>
              <a:rPr lang="en-US" dirty="0"/>
              <a:t> any attempt to turn back the clock is doomed</a:t>
            </a:r>
            <a:r>
              <a:rPr lang="ja-JP" altLang="en-US" dirty="0">
                <a:latin typeface="Arial"/>
              </a:rPr>
              <a:t>”</a:t>
            </a:r>
            <a:r>
              <a:rPr lang="en-US" dirty="0"/>
              <a:t>.  bernstein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754B78-3DF6-6743-8D5A-3600114A13B6}" type="slidenum">
              <a:rPr lang="en-US"/>
              <a:pPr/>
              <a:t>19</a:t>
            </a:fld>
            <a:endParaRPr lang="en-US" dirty="0"/>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pPr marL="228600" indent="-228600">
              <a:lnSpc>
                <a:spcPct val="90000"/>
              </a:lnSpc>
              <a:buFontTx/>
              <a:buAutoNum type="arabicParenR"/>
            </a:pPr>
            <a:r>
              <a:rPr lang="en-US" sz="1000" dirty="0"/>
              <a:t>Imagine hitting yourself with a hammer on accident.  Would it be helpful for someone to come up and say, </a:t>
            </a:r>
            <a:r>
              <a:rPr lang="ja-JP" altLang="en-US" sz="1000" dirty="0">
                <a:latin typeface="Arial"/>
              </a:rPr>
              <a:t>“</a:t>
            </a:r>
            <a:r>
              <a:rPr lang="en-US" sz="1000" dirty="0"/>
              <a:t>Don</a:t>
            </a:r>
            <a:r>
              <a:rPr lang="ja-JP" altLang="en-US" sz="1000" dirty="0">
                <a:latin typeface="Arial"/>
              </a:rPr>
              <a:t>’</a:t>
            </a:r>
            <a:r>
              <a:rPr lang="en-US" sz="1000" dirty="0"/>
              <a:t>t feel pain. After all, you didn</a:t>
            </a:r>
            <a:r>
              <a:rPr lang="ja-JP" altLang="en-US" sz="1000" dirty="0">
                <a:latin typeface="Arial"/>
              </a:rPr>
              <a:t>’</a:t>
            </a:r>
            <a:r>
              <a:rPr lang="en-US" sz="1000" dirty="0"/>
              <a:t>t do this on purpose.</a:t>
            </a:r>
            <a:r>
              <a:rPr lang="ja-JP" altLang="en-US" sz="1000" dirty="0">
                <a:latin typeface="Arial"/>
              </a:rPr>
              <a:t>”</a:t>
            </a:r>
            <a:r>
              <a:rPr lang="en-US" sz="1000" dirty="0"/>
              <a:t>?  Explain to children it</a:t>
            </a:r>
            <a:r>
              <a:rPr lang="ja-JP" altLang="en-US" sz="1000" dirty="0">
                <a:latin typeface="Arial"/>
              </a:rPr>
              <a:t>’</a:t>
            </a:r>
            <a:r>
              <a:rPr lang="en-US" sz="1000" dirty="0"/>
              <a:t>s normal and healthy to feel bad when something bad happens.  Also, teach Joy and sorrow can coexist in life!</a:t>
            </a:r>
          </a:p>
          <a:p>
            <a:pPr marL="228600" indent="-228600">
              <a:lnSpc>
                <a:spcPct val="90000"/>
              </a:lnSpc>
              <a:buFontTx/>
              <a:buAutoNum type="arabicParenR"/>
            </a:pPr>
            <a:r>
              <a:rPr lang="en-US" sz="1000" dirty="0"/>
              <a:t> Children need to feel bad when a loss has happened.  Don</a:t>
            </a:r>
            <a:r>
              <a:rPr lang="ja-JP" altLang="en-US" sz="1000" dirty="0">
                <a:latin typeface="Arial"/>
              </a:rPr>
              <a:t>’</a:t>
            </a:r>
            <a:r>
              <a:rPr lang="en-US" sz="1000" dirty="0"/>
              <a:t>t try to fix them with a replacement.  Also, help children who are older understand the importance of feeling bad for lost relationships.  Don</a:t>
            </a:r>
            <a:r>
              <a:rPr lang="ja-JP" altLang="en-US" sz="1000" dirty="0">
                <a:latin typeface="Arial"/>
              </a:rPr>
              <a:t>’</a:t>
            </a:r>
            <a:r>
              <a:rPr lang="en-US" sz="1000" dirty="0"/>
              <a:t>t encourage, </a:t>
            </a:r>
            <a:r>
              <a:rPr lang="ja-JP" altLang="en-US" sz="1000" dirty="0">
                <a:latin typeface="Arial"/>
              </a:rPr>
              <a:t>“</a:t>
            </a:r>
            <a:r>
              <a:rPr lang="en-US" sz="1000" dirty="0"/>
              <a:t>There</a:t>
            </a:r>
            <a:r>
              <a:rPr lang="ja-JP" altLang="en-US" sz="1000" dirty="0">
                <a:latin typeface="Arial"/>
              </a:rPr>
              <a:t>’</a:t>
            </a:r>
            <a:r>
              <a:rPr lang="en-US" sz="1000" dirty="0"/>
              <a:t>s more fish in the sea</a:t>
            </a:r>
            <a:r>
              <a:rPr lang="ja-JP" altLang="en-US" sz="1000" dirty="0">
                <a:latin typeface="Arial"/>
              </a:rPr>
              <a:t>”</a:t>
            </a:r>
            <a:r>
              <a:rPr lang="en-US" sz="1000" dirty="0"/>
              <a:t>.  Teach them to go through the grief and loss.</a:t>
            </a:r>
          </a:p>
          <a:p>
            <a:pPr marL="228600" indent="-228600">
              <a:lnSpc>
                <a:spcPct val="90000"/>
              </a:lnSpc>
              <a:buFontTx/>
              <a:buAutoNum type="arabicParenR"/>
            </a:pPr>
            <a:r>
              <a:rPr lang="en-US" sz="1000" dirty="0"/>
              <a:t>Multigenerational pass-through:  we teach what we know.  Become aware of family patterns for coping with loss and make sure to do what is healthy and right for your children.  Most people want to grieve alone for fear of embarrassment, being misunderstood, or harming others with their grief.  The Savior teaches, </a:t>
            </a:r>
            <a:r>
              <a:rPr lang="ja-JP" altLang="en-US" sz="1000" dirty="0">
                <a:latin typeface="Arial"/>
              </a:rPr>
              <a:t>“</a:t>
            </a:r>
            <a:r>
              <a:rPr lang="en-US" sz="1000" dirty="0"/>
              <a:t>mourn with those who Mourn.</a:t>
            </a:r>
            <a:r>
              <a:rPr lang="ja-JP" altLang="en-US" sz="1000" dirty="0">
                <a:latin typeface="Arial"/>
              </a:rPr>
              <a:t>”</a:t>
            </a:r>
            <a:endParaRPr lang="en-US" sz="1000" dirty="0"/>
          </a:p>
          <a:p>
            <a:pPr marL="228600" indent="-228600">
              <a:lnSpc>
                <a:spcPct val="90000"/>
              </a:lnSpc>
              <a:buFontTx/>
              <a:buAutoNum type="arabicParenR"/>
            </a:pPr>
            <a:r>
              <a:rPr lang="en-US" sz="1000" dirty="0"/>
              <a:t>This has two meanings, </a:t>
            </a:r>
            <a:r>
              <a:rPr lang="ja-JP" altLang="en-US" sz="1000" dirty="0">
                <a:latin typeface="Arial"/>
              </a:rPr>
              <a:t>“</a:t>
            </a:r>
            <a:r>
              <a:rPr lang="en-US" sz="1000" dirty="0"/>
              <a:t>Be strong for your children or parents</a:t>
            </a:r>
            <a:r>
              <a:rPr lang="ja-JP" altLang="en-US" sz="1000" dirty="0">
                <a:latin typeface="Arial"/>
              </a:rPr>
              <a:t>”</a:t>
            </a:r>
            <a:r>
              <a:rPr lang="en-US" sz="1000" dirty="0"/>
              <a:t> and </a:t>
            </a:r>
            <a:r>
              <a:rPr lang="ja-JP" altLang="en-US" sz="1000" dirty="0">
                <a:latin typeface="Arial"/>
              </a:rPr>
              <a:t>“</a:t>
            </a:r>
            <a:r>
              <a:rPr lang="en-US" sz="1000" dirty="0"/>
              <a:t>Be strong for others</a:t>
            </a:r>
            <a:r>
              <a:rPr lang="ja-JP" altLang="en-US" sz="1000" dirty="0">
                <a:latin typeface="Arial"/>
              </a:rPr>
              <a:t>”</a:t>
            </a:r>
            <a:r>
              <a:rPr lang="en-US" sz="1000" dirty="0"/>
              <a:t>.  Instead, Either be strong or be human!  Pick one!  Real strength= natural emotions; being willing to go through grief as part of human experience and to teach family how to do the same.  </a:t>
            </a:r>
          </a:p>
          <a:p>
            <a:pPr marL="228600" indent="-228600">
              <a:lnSpc>
                <a:spcPct val="90000"/>
              </a:lnSpc>
              <a:buFontTx/>
              <a:buAutoNum type="arabicParenR"/>
            </a:pPr>
            <a:r>
              <a:rPr lang="en-US" sz="1000" dirty="0"/>
              <a:t>Although it seems a healthy alternative to grief, keeping too busy does not produce a healthy end-product because you have effectively not dealt with the loss and grief at all.  This can lead to unresolved grief down the road!</a:t>
            </a:r>
          </a:p>
          <a:p>
            <a:pPr marL="228600" indent="-228600">
              <a:lnSpc>
                <a:spcPct val="90000"/>
              </a:lnSpc>
              <a:buFontTx/>
              <a:buAutoNum type="arabicParenR"/>
            </a:pPr>
            <a:r>
              <a:rPr lang="en-US" sz="1000" dirty="0"/>
              <a:t>Time doesn</a:t>
            </a:r>
            <a:r>
              <a:rPr lang="ja-JP" altLang="en-US" sz="1000" dirty="0">
                <a:latin typeface="Arial"/>
              </a:rPr>
              <a:t>’</a:t>
            </a:r>
            <a:r>
              <a:rPr lang="en-US" sz="1000" dirty="0"/>
              <a:t>t heal.  Imagine having a flat tire. Pull up a chair and wait for time to pass.  Does the tire suddenly inflate and work again?  No.  Working on healing heals all wounds over time.  In fact, forget the use of </a:t>
            </a:r>
            <a:r>
              <a:rPr lang="ja-JP" altLang="en-US" sz="1000" dirty="0">
                <a:latin typeface="Arial"/>
              </a:rPr>
              <a:t>“</a:t>
            </a:r>
            <a:r>
              <a:rPr lang="en-US" sz="1000" dirty="0"/>
              <a:t>time zones</a:t>
            </a:r>
            <a:r>
              <a:rPr lang="ja-JP" altLang="en-US" sz="1000" dirty="0">
                <a:latin typeface="Arial"/>
              </a:rPr>
              <a:t>”</a:t>
            </a:r>
            <a:r>
              <a:rPr lang="en-US" sz="1000" dirty="0"/>
              <a:t> with grief.  It is unfair to put time frames on how long grief will last.  It depends on so many factors.  The important thing is, yes, time heals all wounds, if you work on the healing during that time.</a:t>
            </a:r>
          </a:p>
          <a:p>
            <a:pPr marL="228600" indent="-228600">
              <a:lnSpc>
                <a:spcPct val="90000"/>
              </a:lnSpc>
              <a:buFontTx/>
              <a:buAutoNum type="arabicParenR"/>
            </a:pPr>
            <a:endParaRPr lang="en-US" sz="1000" dirty="0"/>
          </a:p>
          <a:p>
            <a:pPr marL="228600" indent="-228600">
              <a:lnSpc>
                <a:spcPct val="90000"/>
              </a:lnSpc>
              <a:buFontTx/>
              <a:buAutoNum type="arabicParenR"/>
            </a:pPr>
            <a:endParaRPr lang="en-US" sz="1000" dirty="0"/>
          </a:p>
          <a:p>
            <a:pPr marL="228600" indent="-228600">
              <a:lnSpc>
                <a:spcPct val="90000"/>
              </a:lnSpc>
              <a:buFontTx/>
              <a:buAutoNum type="arabicParenR"/>
            </a:pPr>
            <a:endParaRPr lang="en-US" sz="1000" dirty="0"/>
          </a:p>
          <a:p>
            <a:pPr marL="228600" indent="-228600">
              <a:lnSpc>
                <a:spcPct val="90000"/>
              </a:lnSpc>
              <a:buFontTx/>
              <a:buAutoNum type="arabicParenR"/>
            </a:pPr>
            <a:endParaRPr lang="en-US" sz="1000" dirty="0"/>
          </a:p>
          <a:p>
            <a:pPr marL="228600" indent="-228600">
              <a:lnSpc>
                <a:spcPct val="90000"/>
              </a:lnSpc>
              <a:buFontTx/>
              <a:buAutoNum type="arabicParenR"/>
            </a:pPr>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4CCC0-5810-2347-9E7A-37F45FC637ED}" type="slidenum">
              <a:rPr lang="en-US"/>
              <a:pPr/>
              <a:t>20</a:t>
            </a:fld>
            <a:endParaRPr lang="en-US" dirty="0"/>
          </a:p>
        </p:txBody>
      </p:sp>
      <p:sp>
        <p:nvSpPr>
          <p:cNvPr id="17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p:txBody>
          <a:bodyPr/>
          <a:lstStyle/>
          <a:p>
            <a:r>
              <a:rPr lang="en-US" dirty="0"/>
              <a:t>Siblings may feel </a:t>
            </a:r>
            <a:r>
              <a:rPr lang="ja-JP" altLang="en-US" dirty="0">
                <a:latin typeface="Arial"/>
              </a:rPr>
              <a:t>“</a:t>
            </a:r>
            <a:r>
              <a:rPr lang="en-US" dirty="0"/>
              <a:t>trumped</a:t>
            </a:r>
            <a:r>
              <a:rPr lang="ja-JP" altLang="en-US" dirty="0">
                <a:latin typeface="Arial"/>
              </a:rPr>
              <a:t>”</a:t>
            </a:r>
            <a:r>
              <a:rPr lang="en-US" dirty="0"/>
              <a:t> by the grief of other family members, since the focus is usually on the parents if a young sibling dies and on the surviving spouse or children if an older sibling dies.</a:t>
            </a:r>
          </a:p>
          <a:p>
            <a:r>
              <a:rPr lang="ja-JP" altLang="en-US" dirty="0">
                <a:latin typeface="Arial"/>
              </a:rPr>
              <a:t>“</a:t>
            </a:r>
            <a:r>
              <a:rPr lang="en-US" dirty="0"/>
              <a:t>Survivor guilt</a:t>
            </a:r>
            <a:r>
              <a:rPr lang="ja-JP" altLang="en-US" dirty="0">
                <a:latin typeface="Arial"/>
              </a:rPr>
              <a:t>”</a:t>
            </a:r>
            <a:r>
              <a:rPr lang="en-US" dirty="0"/>
              <a:t>; guilt for provocative behavior; for unacceptable feelings (jealousy); Young children- wish my parents or siblings were dead!- don</a:t>
            </a:r>
            <a:r>
              <a:rPr lang="ja-JP" altLang="en-US" dirty="0">
                <a:latin typeface="Arial"/>
              </a:rPr>
              <a:t>’</a:t>
            </a:r>
            <a:r>
              <a:rPr lang="en-US" dirty="0"/>
              <a:t>t know it</a:t>
            </a:r>
            <a:r>
              <a:rPr lang="ja-JP" altLang="en-US" dirty="0">
                <a:latin typeface="Arial"/>
              </a:rPr>
              <a:t>’</a:t>
            </a:r>
            <a:r>
              <a:rPr lang="en-US" dirty="0"/>
              <a:t>s not real; </a:t>
            </a:r>
          </a:p>
          <a:p>
            <a:r>
              <a:rPr lang="en-US" dirty="0"/>
              <a:t>Fallout:   Surviving children do unfortunately end up taking the fallout from parents</a:t>
            </a:r>
            <a:r>
              <a:rPr lang="ja-JP" altLang="en-US" dirty="0">
                <a:latin typeface="Arial"/>
              </a:rPr>
              <a:t>’</a:t>
            </a:r>
            <a:r>
              <a:rPr lang="en-US" dirty="0"/>
              <a:t> mistakes and even siblings and other family members</a:t>
            </a:r>
            <a:r>
              <a:rPr lang="ja-JP" altLang="en-US" dirty="0">
                <a:latin typeface="Arial"/>
              </a:rPr>
              <a:t>’</a:t>
            </a:r>
            <a:r>
              <a:rPr lang="en-US" dirty="0"/>
              <a:t> emotional blowups or neglect</a:t>
            </a:r>
          </a:p>
          <a:p>
            <a:r>
              <a:rPr lang="en-US" dirty="0"/>
              <a:t>Somatic:  siblings may manifest somatic symptoms of grief, including symptoms that mimic deceased sibling</a:t>
            </a:r>
            <a:r>
              <a:rPr lang="ja-JP" altLang="en-US" dirty="0">
                <a:latin typeface="Arial"/>
              </a:rPr>
              <a:t>’</a:t>
            </a:r>
            <a:r>
              <a:rPr lang="en-US" dirty="0"/>
              <a:t>s symptoms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6E32AFF-6364-D34F-9B26-CBA974993E68}" type="datetimeFigureOut">
              <a:rPr lang="en-US" smtClean="0"/>
              <a:t>7/8/16</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0147C20-6EB1-CE47-9A2E-A13C396460A3}" type="slidenum">
              <a:rPr lang="en-US" smtClean="0"/>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E32AFF-6364-D34F-9B26-CBA974993E68}" type="datetimeFigureOut">
              <a:rPr lang="en-US" smtClean="0"/>
              <a:t>7/8/16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E32AFF-6364-D34F-9B26-CBA974993E68}" type="datetimeFigureOut">
              <a:rPr lang="en-US" smtClean="0"/>
              <a:t>7/8/16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E32AFF-6364-D34F-9B26-CBA974993E68}" type="datetimeFigureOut">
              <a:rPr lang="en-US" smtClean="0"/>
              <a:t>7/8/16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E32AFF-6364-D34F-9B26-CBA974993E68}" type="datetimeFigureOut">
              <a:rPr lang="en-US" smtClean="0"/>
              <a:t>7/8/16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6E32AFF-6364-D34F-9B26-CBA974993E68}" type="datetimeFigureOut">
              <a:rPr lang="en-US" smtClean="0"/>
              <a:t>7/8/16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147C20-6EB1-CE47-9A2E-A13C396460A3}" type="slidenum">
              <a:rPr lang="en-US" smtClean="0"/>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E32AFF-6364-D34F-9B26-CBA974993E68}" type="datetimeFigureOut">
              <a:rPr lang="en-US" smtClean="0"/>
              <a:t>7/8/16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E32AFF-6364-D34F-9B26-CBA974993E68}" type="datetimeFigureOut">
              <a:rPr lang="en-US" smtClean="0"/>
              <a:t>7/8/16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32AFF-6364-D34F-9B26-CBA974993E68}" type="datetimeFigureOut">
              <a:rPr lang="en-US" smtClean="0"/>
              <a:t>7/8/16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F6E32AFF-6364-D34F-9B26-CBA974993E68}" type="datetimeFigureOut">
              <a:rPr lang="en-US" smtClean="0"/>
              <a:t>7/8/16</a:t>
            </a:fld>
            <a:endParaRPr lang="en-US" dirty="0"/>
          </a:p>
        </p:txBody>
      </p:sp>
      <p:sp>
        <p:nvSpPr>
          <p:cNvPr id="7" name="Slide Number Placeholder 6"/>
          <p:cNvSpPr>
            <a:spLocks noGrp="1"/>
          </p:cNvSpPr>
          <p:nvPr>
            <p:ph type="sldNum" sz="quarter" idx="12"/>
          </p:nvPr>
        </p:nvSpPr>
        <p:spPr/>
        <p:txBody>
          <a:bodyPr/>
          <a:lstStyle/>
          <a:p>
            <a:fld id="{80147C20-6EB1-CE47-9A2E-A13C396460A3}" type="slidenum">
              <a:rPr lang="en-US" smtClean="0"/>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E32AFF-6364-D34F-9B26-CBA974993E68}" type="datetimeFigureOut">
              <a:rPr lang="en-US" smtClean="0"/>
              <a:t>7/8/16</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80147C20-6EB1-CE47-9A2E-A13C396460A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6E32AFF-6364-D34F-9B26-CBA974993E68}" type="datetimeFigureOut">
              <a:rPr lang="en-US" smtClean="0"/>
              <a:t>7/8/16</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0147C20-6EB1-CE47-9A2E-A13C396460A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hyperlink" Target="http://www.DrChristinaHibber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2.png"/><Relationship Id="rId1" Type="http://schemas.microsoft.com/office/2007/relationships/media" Target="../media/media1.m4a"/><Relationship Id="rId2" Type="http://schemas.openxmlformats.org/officeDocument/2006/relationships/audio" Target="../media/media1.m4a"/></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rChristinaHibbert.com" TargetMode="External"/><Relationship Id="rId3"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9813" y="248296"/>
            <a:ext cx="3313355" cy="1702160"/>
          </a:xfrm>
        </p:spPr>
        <p:txBody>
          <a:bodyPr>
            <a:normAutofit/>
          </a:bodyPr>
          <a:lstStyle/>
          <a:p>
            <a:pPr algn="ctr"/>
            <a:r>
              <a:rPr lang="en-US" sz="4000" dirty="0" smtClean="0">
                <a:solidFill>
                  <a:schemeClr val="bg1"/>
                </a:solidFill>
              </a:rPr>
              <a:t>Sibling </a:t>
            </a:r>
            <a:br>
              <a:rPr lang="en-US" sz="4000" dirty="0" smtClean="0">
                <a:solidFill>
                  <a:schemeClr val="bg1"/>
                </a:solidFill>
              </a:rPr>
            </a:br>
            <a:r>
              <a:rPr lang="en-US" sz="4000" dirty="0" smtClean="0">
                <a:solidFill>
                  <a:schemeClr val="bg1"/>
                </a:solidFill>
              </a:rPr>
              <a:t>Grief</a:t>
            </a:r>
            <a:endParaRPr lang="en-US" sz="6000" dirty="0">
              <a:solidFill>
                <a:schemeClr val="bg1"/>
              </a:solidFill>
            </a:endParaRPr>
          </a:p>
        </p:txBody>
      </p:sp>
      <p:sp>
        <p:nvSpPr>
          <p:cNvPr id="3" name="Subtitle 2"/>
          <p:cNvSpPr>
            <a:spLocks noGrp="1"/>
          </p:cNvSpPr>
          <p:nvPr>
            <p:ph type="subTitle" idx="1"/>
          </p:nvPr>
        </p:nvSpPr>
        <p:spPr>
          <a:xfrm>
            <a:off x="4733365" y="3759475"/>
            <a:ext cx="3309803" cy="2454502"/>
          </a:xfrm>
        </p:spPr>
        <p:txBody>
          <a:bodyPr>
            <a:normAutofit fontScale="92500" lnSpcReduction="20000"/>
          </a:bodyPr>
          <a:lstStyle/>
          <a:p>
            <a:pPr algn="ctr"/>
            <a:r>
              <a:rPr lang="en-US" sz="2400" dirty="0" smtClean="0">
                <a:solidFill>
                  <a:schemeClr val="accent1"/>
                </a:solidFill>
              </a:rPr>
              <a:t>Lifelong Healing:</a:t>
            </a:r>
          </a:p>
          <a:p>
            <a:pPr algn="ctr"/>
            <a:r>
              <a:rPr lang="en-US" sz="2400" dirty="0" smtClean="0">
                <a:solidFill>
                  <a:schemeClr val="accent1"/>
                </a:solidFill>
              </a:rPr>
              <a:t>What Everyone Should</a:t>
            </a:r>
          </a:p>
          <a:p>
            <a:pPr algn="ctr"/>
            <a:r>
              <a:rPr lang="en-US" sz="2400" dirty="0" smtClean="0">
                <a:solidFill>
                  <a:schemeClr val="accent1"/>
                </a:solidFill>
              </a:rPr>
              <a:t>Know</a:t>
            </a:r>
            <a:endParaRPr lang="en-US" sz="2400" dirty="0" smtClean="0">
              <a:solidFill>
                <a:schemeClr val="accent1"/>
              </a:solidFill>
            </a:endParaRPr>
          </a:p>
          <a:p>
            <a:pPr algn="ctr"/>
            <a:endParaRPr lang="en-US" dirty="0"/>
          </a:p>
          <a:p>
            <a:pPr algn="ctr"/>
            <a:r>
              <a:rPr lang="en-US" sz="1600" i="1" dirty="0" smtClean="0"/>
              <a:t>Christina G. Hibbert, Psy.D.</a:t>
            </a:r>
          </a:p>
          <a:p>
            <a:pPr algn="ctr"/>
            <a:r>
              <a:rPr lang="en-US" sz="1400" dirty="0" smtClean="0">
                <a:hlinkClick r:id="rId2"/>
              </a:rPr>
              <a:t>www.DrChristinaHibbert.com</a:t>
            </a:r>
            <a:endParaRPr lang="en-US" sz="1400" dirty="0" smtClean="0"/>
          </a:p>
          <a:p>
            <a:pPr algn="ctr"/>
            <a:r>
              <a:rPr lang="en-US" sz="1400" dirty="0" smtClean="0"/>
              <a:t>Instagram: @drchristi_hibbert</a:t>
            </a:r>
          </a:p>
          <a:p>
            <a:pPr algn="ctr"/>
            <a:r>
              <a:rPr lang="en-US" sz="1400" dirty="0" smtClean="0"/>
              <a:t>Twitter: @DrCHibbert</a:t>
            </a:r>
          </a:p>
          <a:p>
            <a:pPr algn="ctr"/>
            <a:r>
              <a:rPr lang="en-US" sz="1400" dirty="0" smtClean="0"/>
              <a:t>Facebook.com/drchibbert</a:t>
            </a:r>
          </a:p>
          <a:p>
            <a:endParaRPr lang="en-US" dirty="0"/>
          </a:p>
        </p:txBody>
      </p:sp>
      <p:pic>
        <p:nvPicPr>
          <p:cNvPr id="4" name="Picture 3" descr="DCHFlower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235" y="2188582"/>
            <a:ext cx="1663888" cy="1649847"/>
          </a:xfrm>
          <a:prstGeom prst="rect">
            <a:avLst/>
          </a:prstGeom>
        </p:spPr>
      </p:pic>
      <p:pic>
        <p:nvPicPr>
          <p:cNvPr id="8" name="Picture 7" descr="GrowQuotePrintab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77" y="920231"/>
            <a:ext cx="3802436" cy="5323411"/>
          </a:xfrm>
          <a:prstGeom prst="rect">
            <a:avLst/>
          </a:prstGeom>
        </p:spPr>
      </p:pic>
    </p:spTree>
    <p:extLst>
      <p:ext uri="{BB962C8B-B14F-4D97-AF65-F5344CB8AC3E}">
        <p14:creationId xmlns:p14="http://schemas.microsoft.com/office/powerpoint/2010/main" val="435150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a:t>LOSS</a:t>
            </a:r>
          </a:p>
        </p:txBody>
      </p:sp>
      <p:sp>
        <p:nvSpPr>
          <p:cNvPr id="190467" name="Rectangle 3"/>
          <p:cNvSpPr>
            <a:spLocks noGrp="1" noChangeArrowheads="1"/>
          </p:cNvSpPr>
          <p:nvPr>
            <p:ph type="body" idx="1"/>
          </p:nvPr>
        </p:nvSpPr>
        <p:spPr/>
        <p:txBody>
          <a:bodyPr/>
          <a:lstStyle/>
          <a:p>
            <a:r>
              <a:rPr lang="en-US" dirty="0"/>
              <a:t>Primary </a:t>
            </a:r>
          </a:p>
          <a:p>
            <a:r>
              <a:rPr lang="en-US" dirty="0"/>
              <a:t>Secondary</a:t>
            </a:r>
          </a:p>
          <a:p>
            <a:r>
              <a:rPr lang="en-US" dirty="0"/>
              <a:t>Obvious</a:t>
            </a:r>
          </a:p>
          <a:p>
            <a:r>
              <a:rPr lang="en-US" dirty="0"/>
              <a:t>Hidden </a:t>
            </a:r>
          </a:p>
          <a:p>
            <a:r>
              <a:rPr lang="en-US" dirty="0"/>
              <a:t>Physical: (tangible)</a:t>
            </a:r>
          </a:p>
          <a:p>
            <a:r>
              <a:rPr lang="en-US" dirty="0"/>
              <a:t>Symbolic: (psychosocial)</a:t>
            </a:r>
          </a:p>
          <a:p>
            <a:endParaRPr lang="en-US" dirty="0"/>
          </a:p>
        </p:txBody>
      </p:sp>
      <p:pic>
        <p:nvPicPr>
          <p:cNvPr id="4" name="Picture 3" descr="canstockphoto42999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790" y="1298281"/>
            <a:ext cx="2956690" cy="4534348"/>
          </a:xfrm>
          <a:prstGeom prst="rect">
            <a:avLst/>
          </a:prstGeom>
        </p:spPr>
      </p:pic>
    </p:spTree>
    <p:extLst>
      <p:ext uri="{BB962C8B-B14F-4D97-AF65-F5344CB8AC3E}">
        <p14:creationId xmlns:p14="http://schemas.microsoft.com/office/powerpoint/2010/main" val="8512614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29746"/>
            <a:ext cx="7024744" cy="1143000"/>
          </a:xfrm>
        </p:spPr>
        <p:txBody>
          <a:bodyPr/>
          <a:lstStyle/>
          <a:p>
            <a:r>
              <a:rPr lang="en-US" dirty="0" smtClean="0"/>
              <a:t>Trauma</a:t>
            </a:r>
            <a:endParaRPr lang="en-US" dirty="0"/>
          </a:p>
        </p:txBody>
      </p:sp>
      <p:sp>
        <p:nvSpPr>
          <p:cNvPr id="3" name="Content Placeholder 2"/>
          <p:cNvSpPr>
            <a:spLocks noGrp="1"/>
          </p:cNvSpPr>
          <p:nvPr>
            <p:ph idx="1"/>
          </p:nvPr>
        </p:nvSpPr>
        <p:spPr>
          <a:xfrm>
            <a:off x="1043490" y="2119813"/>
            <a:ext cx="6777317" cy="3979671"/>
          </a:xfrm>
        </p:spPr>
        <p:txBody>
          <a:bodyPr>
            <a:normAutofit/>
          </a:bodyPr>
          <a:lstStyle/>
          <a:p>
            <a:r>
              <a:rPr lang="en-US" dirty="0" smtClean="0"/>
              <a:t>Emotional response to a terrible event</a:t>
            </a:r>
          </a:p>
          <a:p>
            <a:r>
              <a:rPr lang="en-US" dirty="0" smtClean="0"/>
              <a:t>Any event that makes you feel threatened or overwhelmed</a:t>
            </a:r>
          </a:p>
          <a:p>
            <a:r>
              <a:rPr lang="en-US" dirty="0" smtClean="0"/>
              <a:t>The more frightened/helpless you feel, the more likely you are to be traumatized</a:t>
            </a:r>
          </a:p>
          <a:p>
            <a:pPr lvl="1"/>
            <a:r>
              <a:rPr lang="en-US" dirty="0" smtClean="0"/>
              <a:t>Immediately after, shock and denial common</a:t>
            </a:r>
          </a:p>
          <a:p>
            <a:pPr lvl="1"/>
            <a:r>
              <a:rPr lang="en-US" dirty="0" smtClean="0"/>
              <a:t>Longer term: unpredictable emotions, flashbacks, strained relationships, physical symptoms or nausea</a:t>
            </a:r>
            <a:endParaRPr lang="en-US" dirty="0"/>
          </a:p>
        </p:txBody>
      </p:sp>
    </p:spTree>
    <p:extLst>
      <p:ext uri="{BB962C8B-B14F-4D97-AF65-F5344CB8AC3E}">
        <p14:creationId xmlns:p14="http://schemas.microsoft.com/office/powerpoint/2010/main" val="11767929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 of Emotional/Psychological Trauma</a:t>
            </a:r>
            <a:endParaRPr lang="en-US" dirty="0"/>
          </a:p>
        </p:txBody>
      </p:sp>
      <p:sp>
        <p:nvSpPr>
          <p:cNvPr id="3" name="Content Placeholder 2"/>
          <p:cNvSpPr>
            <a:spLocks noGrp="1"/>
          </p:cNvSpPr>
          <p:nvPr>
            <p:ph idx="1"/>
          </p:nvPr>
        </p:nvSpPr>
        <p:spPr>
          <a:xfrm>
            <a:off x="1043492" y="2323652"/>
            <a:ext cx="6777317" cy="3697433"/>
          </a:xfrm>
        </p:spPr>
        <p:txBody>
          <a:bodyPr/>
          <a:lstStyle/>
          <a:p>
            <a:r>
              <a:rPr lang="en-US" dirty="0" smtClean="0"/>
              <a:t>One time event </a:t>
            </a:r>
          </a:p>
          <a:p>
            <a:pPr lvl="1"/>
            <a:r>
              <a:rPr lang="en-US" dirty="0" smtClean="0"/>
              <a:t>accident, injury, natural disaster, violent attack to you/ loved one</a:t>
            </a:r>
            <a:r>
              <a:rPr lang="is-IS" dirty="0" smtClean="0"/>
              <a:t>…</a:t>
            </a:r>
            <a:endParaRPr lang="en-US" dirty="0" smtClean="0"/>
          </a:p>
          <a:p>
            <a:r>
              <a:rPr lang="en-US" dirty="0" smtClean="0"/>
              <a:t>Ongoing, relentless stress</a:t>
            </a:r>
          </a:p>
          <a:p>
            <a:r>
              <a:rPr lang="en-US" dirty="0" smtClean="0"/>
              <a:t>Often overlooked causes </a:t>
            </a:r>
          </a:p>
          <a:p>
            <a:pPr lvl="1"/>
            <a:r>
              <a:rPr lang="en-US" dirty="0" smtClean="0"/>
              <a:t>surgery, sudden death of loved one, loss of significant relationship, humiliating, shameful, or deeply distressing experience</a:t>
            </a:r>
          </a:p>
          <a:p>
            <a:pPr lvl="8"/>
            <a:r>
              <a:rPr lang="en-US" dirty="0" err="1" smtClean="0"/>
              <a:t>HelpGuide.com</a:t>
            </a:r>
            <a:r>
              <a:rPr lang="en-US" dirty="0" smtClean="0"/>
              <a:t>, Emotional &amp; Psychological Trauma</a:t>
            </a:r>
            <a:endParaRPr lang="en-US" dirty="0"/>
          </a:p>
        </p:txBody>
      </p:sp>
    </p:spTree>
    <p:extLst>
      <p:ext uri="{BB962C8B-B14F-4D97-AF65-F5344CB8AC3E}">
        <p14:creationId xmlns:p14="http://schemas.microsoft.com/office/powerpoint/2010/main" val="42147126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5" name="Rectangle 5"/>
          <p:cNvSpPr>
            <a:spLocks noGrp="1" noChangeArrowheads="1"/>
          </p:cNvSpPr>
          <p:nvPr>
            <p:ph type="ctrTitle"/>
          </p:nvPr>
        </p:nvSpPr>
        <p:spPr>
          <a:xfrm>
            <a:off x="4733365" y="3908563"/>
            <a:ext cx="3313355" cy="1702160"/>
          </a:xfrm>
        </p:spPr>
        <p:txBody>
          <a:bodyPr>
            <a:normAutofit fontScale="90000"/>
          </a:bodyPr>
          <a:lstStyle/>
          <a:p>
            <a:pPr algn="ctr"/>
            <a:r>
              <a:rPr lang="en-US" sz="4800" dirty="0">
                <a:solidFill>
                  <a:schemeClr val="bg1"/>
                </a:solidFill>
              </a:rPr>
              <a:t>GRIEF</a:t>
            </a:r>
            <a:br>
              <a:rPr lang="en-US" sz="4800" dirty="0">
                <a:solidFill>
                  <a:schemeClr val="bg1"/>
                </a:solidFill>
              </a:rPr>
            </a:br>
            <a:r>
              <a:rPr lang="en-US" sz="2400" b="0" i="1" dirty="0"/>
              <a:t/>
            </a:r>
            <a:br>
              <a:rPr lang="en-US" sz="2400" b="0" i="1" dirty="0"/>
            </a:br>
            <a:r>
              <a:rPr lang="en-US" sz="2400" b="0" i="1" dirty="0"/>
              <a:t> </a:t>
            </a:r>
            <a:r>
              <a:rPr lang="en-US" sz="2400" b="0" i="1" dirty="0" smtClean="0"/>
              <a:t/>
            </a:r>
            <a:br>
              <a:rPr lang="en-US" sz="2400" b="0" i="1" dirty="0" smtClean="0"/>
            </a:br>
            <a:r>
              <a:rPr lang="en-US" sz="2400" i="1" dirty="0"/>
              <a:t/>
            </a:r>
            <a:br>
              <a:rPr lang="en-US" sz="2400" i="1" dirty="0"/>
            </a:br>
            <a:r>
              <a:rPr lang="ja-JP" altLang="en-US" sz="2400" b="0" i="1" dirty="0" smtClean="0">
                <a:latin typeface="Arial"/>
              </a:rPr>
              <a:t>“</a:t>
            </a:r>
            <a:r>
              <a:rPr lang="en-US" sz="2400" b="0" i="1" dirty="0"/>
              <a:t>Grief is the process that allows us to let go of that which was and be ready for that which is to come.</a:t>
            </a:r>
            <a:r>
              <a:rPr lang="ja-JP" altLang="en-US" sz="2400" b="0" i="1" dirty="0">
                <a:latin typeface="Arial"/>
              </a:rPr>
              <a:t>”</a:t>
            </a:r>
            <a:r>
              <a:rPr lang="en-US" sz="2400" b="0" i="1" dirty="0"/>
              <a:t/>
            </a:r>
            <a:br>
              <a:rPr lang="en-US" sz="2400" b="0" i="1" dirty="0"/>
            </a:br>
            <a:r>
              <a:rPr lang="en-US" sz="1800" b="0" i="1" dirty="0"/>
              <a:t>Therese Rando, 1984, p.17</a:t>
            </a:r>
            <a:r>
              <a:rPr lang="en-US" sz="2400" b="0" i="1" dirty="0"/>
              <a:t/>
            </a:r>
            <a:br>
              <a:rPr lang="en-US" sz="2400" b="0" i="1" dirty="0"/>
            </a:br>
            <a:endParaRPr lang="en-US" sz="2400" b="0" i="1" dirty="0"/>
          </a:p>
        </p:txBody>
      </p:sp>
      <p:sp>
        <p:nvSpPr>
          <p:cNvPr id="128006" name="Rectangle 6"/>
          <p:cNvSpPr>
            <a:spLocks noGrp="1" noChangeArrowheads="1"/>
          </p:cNvSpPr>
          <p:nvPr>
            <p:ph type="subTitle" idx="1"/>
          </p:nvPr>
        </p:nvSpPr>
        <p:spPr/>
        <p:txBody>
          <a:bodyPr/>
          <a:lstStyle/>
          <a:p>
            <a:r>
              <a:rPr lang="en-US" dirty="0"/>
              <a:t> </a:t>
            </a:r>
          </a:p>
        </p:txBody>
      </p:sp>
      <p:pic>
        <p:nvPicPr>
          <p:cNvPr id="2" name="Picture 1" descr="canstockphoto186995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48" y="2250164"/>
            <a:ext cx="3996760" cy="2570416"/>
          </a:xfrm>
          <a:prstGeom prst="rect">
            <a:avLst/>
          </a:prstGeom>
        </p:spPr>
      </p:pic>
    </p:spTree>
    <p:extLst>
      <p:ext uri="{BB962C8B-B14F-4D97-AF65-F5344CB8AC3E}">
        <p14:creationId xmlns:p14="http://schemas.microsoft.com/office/powerpoint/2010/main" val="27100532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dirty="0"/>
              <a:t>GRIEF</a:t>
            </a:r>
          </a:p>
        </p:txBody>
      </p:sp>
      <p:sp>
        <p:nvSpPr>
          <p:cNvPr id="156675" name="Rectangle 3"/>
          <p:cNvSpPr>
            <a:spLocks noGrp="1" noChangeArrowheads="1"/>
          </p:cNvSpPr>
          <p:nvPr>
            <p:ph type="body" idx="1"/>
          </p:nvPr>
        </p:nvSpPr>
        <p:spPr/>
        <p:txBody>
          <a:bodyPr/>
          <a:lstStyle/>
          <a:p>
            <a:pPr algn="ctr">
              <a:buFont typeface="Wingdings" charset="0"/>
              <a:buNone/>
            </a:pPr>
            <a:r>
              <a:rPr lang="ja-JP" altLang="en-US" dirty="0">
                <a:latin typeface="Arial"/>
              </a:rPr>
              <a:t>“</a:t>
            </a:r>
            <a:r>
              <a:rPr lang="en-US" dirty="0"/>
              <a:t>Grief can only be described as a time of craziness when all the rules that govern life are suspended, when coping mechanisms that used to work no longer do, when the foundation and rhythm of your days are shattered into an unrecognizable crazy-quilt.</a:t>
            </a:r>
            <a:r>
              <a:rPr lang="ja-JP" altLang="en-US" dirty="0">
                <a:latin typeface="Arial"/>
              </a:rPr>
              <a:t>”</a:t>
            </a:r>
            <a:r>
              <a:rPr lang="en-US" dirty="0"/>
              <a:t> </a:t>
            </a:r>
            <a:endParaRPr lang="en-US" dirty="0" smtClean="0"/>
          </a:p>
          <a:p>
            <a:pPr algn="ctr">
              <a:buFont typeface="Wingdings" charset="0"/>
              <a:buNone/>
            </a:pPr>
            <a:r>
              <a:rPr lang="en-US" sz="1400" dirty="0" smtClean="0"/>
              <a:t>(</a:t>
            </a:r>
            <a:r>
              <a:rPr lang="en-US" sz="1400" dirty="0"/>
              <a:t>Bernstein, 1997, p.5)</a:t>
            </a:r>
          </a:p>
        </p:txBody>
      </p:sp>
    </p:spTree>
    <p:extLst>
      <p:ext uri="{BB962C8B-B14F-4D97-AF65-F5344CB8AC3E}">
        <p14:creationId xmlns:p14="http://schemas.microsoft.com/office/powerpoint/2010/main" val="42715452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dirty="0" smtClean="0"/>
              <a:t>“Normal” </a:t>
            </a:r>
            <a:r>
              <a:rPr lang="en-US" dirty="0"/>
              <a:t>Grief</a:t>
            </a:r>
          </a:p>
        </p:txBody>
      </p:sp>
      <p:sp>
        <p:nvSpPr>
          <p:cNvPr id="140291" name="Rectangle 3"/>
          <p:cNvSpPr>
            <a:spLocks noGrp="1" noChangeArrowheads="1"/>
          </p:cNvSpPr>
          <p:nvPr>
            <p:ph type="body" idx="1"/>
          </p:nvPr>
        </p:nvSpPr>
        <p:spPr>
          <a:xfrm>
            <a:off x="1043492" y="2323652"/>
            <a:ext cx="6777317" cy="3723634"/>
          </a:xfrm>
        </p:spPr>
        <p:txBody>
          <a:bodyPr>
            <a:normAutofit lnSpcReduction="10000"/>
          </a:bodyPr>
          <a:lstStyle/>
          <a:p>
            <a:pPr>
              <a:lnSpc>
                <a:spcPct val="90000"/>
              </a:lnSpc>
            </a:pPr>
            <a:r>
              <a:rPr lang="en-US" sz="2800" dirty="0"/>
              <a:t>Wide range of </a:t>
            </a:r>
            <a:r>
              <a:rPr lang="en-US" sz="2800" dirty="0" smtClean="0"/>
              <a:t>reactions</a:t>
            </a:r>
            <a:endParaRPr lang="en-US" sz="2800" dirty="0"/>
          </a:p>
          <a:p>
            <a:pPr>
              <a:lnSpc>
                <a:spcPct val="90000"/>
              </a:lnSpc>
            </a:pPr>
            <a:r>
              <a:rPr lang="en-US" sz="2800" dirty="0" smtClean="0"/>
              <a:t>Over 100 possible symptoms, including</a:t>
            </a:r>
            <a:r>
              <a:rPr lang="en-US" sz="2800" dirty="0"/>
              <a:t>:</a:t>
            </a:r>
          </a:p>
          <a:p>
            <a:pPr lvl="1">
              <a:lnSpc>
                <a:spcPct val="90000"/>
              </a:lnSpc>
            </a:pPr>
            <a:r>
              <a:rPr lang="en-US" sz="2400" dirty="0"/>
              <a:t>Sadness, anger, guilt, anxiety, loneliness, numbness, fatigue, lack of energy, somatic symptoms, tightness in chest/throat</a:t>
            </a:r>
          </a:p>
          <a:p>
            <a:pPr lvl="1">
              <a:lnSpc>
                <a:spcPct val="90000"/>
              </a:lnSpc>
            </a:pPr>
            <a:r>
              <a:rPr lang="en-US" sz="2400" dirty="0"/>
              <a:t>Confusion, inability to concentrate, poor memory, sleep disturbance, changes in appetite, restlessness </a:t>
            </a:r>
          </a:p>
          <a:p>
            <a:pPr lvl="2">
              <a:lnSpc>
                <a:spcPct val="90000"/>
              </a:lnSpc>
              <a:buFont typeface="Wingdings" charset="0"/>
              <a:buNone/>
            </a:pPr>
            <a:r>
              <a:rPr lang="en-US" sz="2000" dirty="0"/>
              <a:t>				</a:t>
            </a:r>
            <a:r>
              <a:rPr lang="en-US" sz="1400" dirty="0" smtClean="0"/>
              <a:t>(</a:t>
            </a:r>
            <a:r>
              <a:rPr lang="en-US" sz="1400" dirty="0"/>
              <a:t>Walsh-Burke, 2006)</a:t>
            </a:r>
          </a:p>
        </p:txBody>
      </p:sp>
    </p:spTree>
    <p:extLst>
      <p:ext uri="{BB962C8B-B14F-4D97-AF65-F5344CB8AC3E}">
        <p14:creationId xmlns:p14="http://schemas.microsoft.com/office/powerpoint/2010/main" val="12612990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17773"/>
            <a:ext cx="7024744" cy="1143000"/>
          </a:xfrm>
        </p:spPr>
        <p:txBody>
          <a:bodyPr/>
          <a:lstStyle/>
          <a:p>
            <a:r>
              <a:rPr lang="en-US" dirty="0"/>
              <a:t>Complicated Grief</a:t>
            </a:r>
          </a:p>
        </p:txBody>
      </p:sp>
      <p:sp>
        <p:nvSpPr>
          <p:cNvPr id="142339" name="Rectangle 3"/>
          <p:cNvSpPr>
            <a:spLocks noGrp="1" noChangeArrowheads="1"/>
          </p:cNvSpPr>
          <p:nvPr>
            <p:ph type="body" idx="1"/>
          </p:nvPr>
        </p:nvSpPr>
        <p:spPr>
          <a:xfrm>
            <a:off x="457200" y="1444556"/>
            <a:ext cx="8229600" cy="5029200"/>
          </a:xfrm>
        </p:spPr>
        <p:txBody>
          <a:bodyPr/>
          <a:lstStyle/>
          <a:p>
            <a:pPr>
              <a:lnSpc>
                <a:spcPct val="80000"/>
              </a:lnSpc>
            </a:pPr>
            <a:r>
              <a:rPr lang="en-US" sz="2400" dirty="0"/>
              <a:t>Failure to work through grief tasks</a:t>
            </a:r>
          </a:p>
          <a:p>
            <a:pPr>
              <a:lnSpc>
                <a:spcPct val="80000"/>
              </a:lnSpc>
            </a:pPr>
            <a:r>
              <a:rPr lang="en-US" sz="2400" dirty="0"/>
              <a:t>Types:</a:t>
            </a:r>
          </a:p>
          <a:p>
            <a:pPr lvl="1">
              <a:lnSpc>
                <a:spcPct val="80000"/>
              </a:lnSpc>
            </a:pPr>
            <a:r>
              <a:rPr lang="en-US" sz="2000" dirty="0"/>
              <a:t>Delayed Grief</a:t>
            </a:r>
          </a:p>
          <a:p>
            <a:pPr lvl="1">
              <a:lnSpc>
                <a:spcPct val="80000"/>
              </a:lnSpc>
            </a:pPr>
            <a:r>
              <a:rPr lang="en-US" sz="2000" dirty="0"/>
              <a:t>Masked Grief</a:t>
            </a:r>
          </a:p>
          <a:p>
            <a:pPr lvl="1">
              <a:lnSpc>
                <a:spcPct val="80000"/>
              </a:lnSpc>
            </a:pPr>
            <a:r>
              <a:rPr lang="en-US" sz="2000" dirty="0"/>
              <a:t>Exaggerated Grief</a:t>
            </a:r>
          </a:p>
          <a:p>
            <a:pPr lvl="1">
              <a:lnSpc>
                <a:spcPct val="80000"/>
              </a:lnSpc>
            </a:pPr>
            <a:r>
              <a:rPr lang="en-US" sz="2000" dirty="0"/>
              <a:t>Chronic </a:t>
            </a:r>
            <a:r>
              <a:rPr lang="en-US" sz="2000" dirty="0" smtClean="0"/>
              <a:t>Grief</a:t>
            </a:r>
          </a:p>
          <a:p>
            <a:pPr lvl="1">
              <a:lnSpc>
                <a:spcPct val="80000"/>
              </a:lnSpc>
            </a:pPr>
            <a:r>
              <a:rPr lang="en-US" sz="2000" dirty="0" smtClean="0"/>
              <a:t>Ambiguous Loss</a:t>
            </a:r>
          </a:p>
          <a:p>
            <a:pPr lvl="1">
              <a:lnSpc>
                <a:spcPct val="80000"/>
              </a:lnSpc>
            </a:pPr>
            <a:r>
              <a:rPr lang="en-US" sz="2000" dirty="0" smtClean="0"/>
              <a:t>Disenfranchised loss</a:t>
            </a:r>
          </a:p>
          <a:p>
            <a:pPr lvl="1">
              <a:lnSpc>
                <a:spcPct val="80000"/>
              </a:lnSpc>
            </a:pPr>
            <a:endParaRPr lang="en-US" sz="2000" dirty="0"/>
          </a:p>
          <a:p>
            <a:pPr marL="365760" lvl="1" indent="0">
              <a:lnSpc>
                <a:spcPct val="80000"/>
              </a:lnSpc>
              <a:buNone/>
            </a:pPr>
            <a:endParaRPr lang="en-US" sz="2000" dirty="0"/>
          </a:p>
          <a:p>
            <a:pPr>
              <a:lnSpc>
                <a:spcPct val="80000"/>
              </a:lnSpc>
            </a:pPr>
            <a:r>
              <a:rPr lang="en-US" sz="2400" dirty="0"/>
              <a:t>Factors influencing complicated grief:</a:t>
            </a:r>
          </a:p>
          <a:p>
            <a:pPr lvl="1">
              <a:lnSpc>
                <a:spcPct val="80000"/>
              </a:lnSpc>
            </a:pPr>
            <a:r>
              <a:rPr lang="en-US" sz="2000" dirty="0"/>
              <a:t>Circumstances around the </a:t>
            </a:r>
            <a:r>
              <a:rPr lang="en-US" sz="2000" dirty="0" smtClean="0"/>
              <a:t>loss</a:t>
            </a:r>
          </a:p>
          <a:p>
            <a:pPr lvl="1">
              <a:lnSpc>
                <a:spcPct val="80000"/>
              </a:lnSpc>
            </a:pPr>
            <a:r>
              <a:rPr lang="en-US" sz="2000" dirty="0" smtClean="0"/>
              <a:t>Perceived </a:t>
            </a:r>
            <a:r>
              <a:rPr lang="en-US" sz="2000" dirty="0"/>
              <a:t>lack of support</a:t>
            </a:r>
          </a:p>
          <a:p>
            <a:pPr lvl="1">
              <a:lnSpc>
                <a:spcPct val="80000"/>
              </a:lnSpc>
            </a:pPr>
            <a:r>
              <a:rPr lang="en-US" sz="2000" dirty="0"/>
              <a:t>High profile losses</a:t>
            </a:r>
          </a:p>
          <a:p>
            <a:pPr lvl="1">
              <a:lnSpc>
                <a:spcPct val="80000"/>
              </a:lnSpc>
            </a:pPr>
            <a:r>
              <a:rPr lang="en-US" sz="2000" dirty="0"/>
              <a:t>Multiple stressors</a:t>
            </a:r>
          </a:p>
          <a:p>
            <a:pPr lvl="3">
              <a:lnSpc>
                <a:spcPct val="80000"/>
              </a:lnSpc>
              <a:buFont typeface="Wingdings" charset="0"/>
              <a:buNone/>
            </a:pPr>
            <a:r>
              <a:rPr lang="en-US" sz="1600" dirty="0"/>
              <a:t>						</a:t>
            </a:r>
            <a:r>
              <a:rPr lang="en-US" sz="1400" dirty="0" smtClean="0"/>
              <a:t>Walsh</a:t>
            </a:r>
            <a:r>
              <a:rPr lang="en-US" sz="1400" dirty="0"/>
              <a:t>-Burke, 2006</a:t>
            </a:r>
          </a:p>
        </p:txBody>
      </p:sp>
      <p:pic>
        <p:nvPicPr>
          <p:cNvPr id="2" name="Picture 1" descr="004444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343" y="2240886"/>
            <a:ext cx="2581656" cy="1728216"/>
          </a:xfrm>
          <a:prstGeom prst="rect">
            <a:avLst/>
          </a:prstGeom>
        </p:spPr>
      </p:pic>
    </p:spTree>
    <p:extLst>
      <p:ext uri="{BB962C8B-B14F-4D97-AF65-F5344CB8AC3E}">
        <p14:creationId xmlns:p14="http://schemas.microsoft.com/office/powerpoint/2010/main" val="14557988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526354" y="183412"/>
            <a:ext cx="7024744" cy="1143000"/>
          </a:xfrm>
        </p:spPr>
        <p:txBody>
          <a:bodyPr/>
          <a:lstStyle/>
          <a:p>
            <a:r>
              <a:rPr lang="en-US" dirty="0"/>
              <a:t>Unresolved Grief</a:t>
            </a:r>
          </a:p>
        </p:txBody>
      </p:sp>
      <p:sp>
        <p:nvSpPr>
          <p:cNvPr id="199683" name="Rectangle 3"/>
          <p:cNvSpPr>
            <a:spLocks noGrp="1" noChangeArrowheads="1"/>
          </p:cNvSpPr>
          <p:nvPr>
            <p:ph type="body" idx="1"/>
          </p:nvPr>
        </p:nvSpPr>
        <p:spPr>
          <a:xfrm>
            <a:off x="457200" y="1440490"/>
            <a:ext cx="5276931" cy="5105400"/>
          </a:xfrm>
        </p:spPr>
        <p:txBody>
          <a:bodyPr>
            <a:normAutofit/>
          </a:bodyPr>
          <a:lstStyle/>
          <a:p>
            <a:r>
              <a:rPr lang="en-US" dirty="0"/>
              <a:t>Forms of:</a:t>
            </a:r>
          </a:p>
          <a:p>
            <a:pPr lvl="1"/>
            <a:r>
              <a:rPr lang="en-US" dirty="0"/>
              <a:t>Absent grief</a:t>
            </a:r>
          </a:p>
          <a:p>
            <a:pPr lvl="1"/>
            <a:r>
              <a:rPr lang="en-US" dirty="0"/>
              <a:t>Inhibited grief</a:t>
            </a:r>
          </a:p>
          <a:p>
            <a:pPr lvl="1"/>
            <a:r>
              <a:rPr lang="en-US" dirty="0" smtClean="0"/>
              <a:t>Delayed grief</a:t>
            </a:r>
          </a:p>
          <a:p>
            <a:pPr lvl="1"/>
            <a:r>
              <a:rPr lang="en-US" dirty="0" smtClean="0"/>
              <a:t>Conflicted </a:t>
            </a:r>
            <a:r>
              <a:rPr lang="en-US" dirty="0"/>
              <a:t>grief</a:t>
            </a:r>
          </a:p>
          <a:p>
            <a:pPr lvl="1"/>
            <a:r>
              <a:rPr lang="en-US" dirty="0"/>
              <a:t>Chronic grief</a:t>
            </a:r>
          </a:p>
          <a:p>
            <a:pPr lvl="1"/>
            <a:r>
              <a:rPr lang="en-US" dirty="0"/>
              <a:t>Unanticipated grief</a:t>
            </a:r>
          </a:p>
          <a:p>
            <a:pPr lvl="1"/>
            <a:r>
              <a:rPr lang="en-US" dirty="0"/>
              <a:t>Abbreviated </a:t>
            </a:r>
            <a:r>
              <a:rPr lang="en-US" dirty="0" smtClean="0"/>
              <a:t>grief*</a:t>
            </a:r>
            <a:endParaRPr lang="en-US" dirty="0"/>
          </a:p>
          <a:p>
            <a:pPr lvl="1">
              <a:buNone/>
            </a:pPr>
            <a:endParaRPr lang="en-US" dirty="0"/>
          </a:p>
          <a:p>
            <a:pPr lvl="1">
              <a:buNone/>
            </a:pPr>
            <a:r>
              <a:rPr lang="en-US" dirty="0" smtClean="0"/>
              <a:t>Can lead to long-term physical and mental health consequences.				</a:t>
            </a:r>
            <a:r>
              <a:rPr lang="en-US" sz="1800" dirty="0" smtClean="0"/>
              <a:t>	</a:t>
            </a:r>
            <a:r>
              <a:rPr lang="en-US" sz="1400" dirty="0" smtClean="0"/>
              <a:t>(Rando, 1984)</a:t>
            </a:r>
            <a:endParaRPr lang="en-US" sz="1400" dirty="0"/>
          </a:p>
        </p:txBody>
      </p:sp>
      <p:sp>
        <p:nvSpPr>
          <p:cNvPr id="7" name="Rectangle 6"/>
          <p:cNvSpPr/>
          <p:nvPr/>
        </p:nvSpPr>
        <p:spPr>
          <a:xfrm>
            <a:off x="5125735" y="1946935"/>
            <a:ext cx="3087609" cy="29280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i="1" dirty="0" smtClean="0">
                <a:latin typeface="Arial"/>
              </a:rPr>
              <a:t>“</a:t>
            </a:r>
            <a:r>
              <a:rPr lang="en-US" i="1" dirty="0" smtClean="0"/>
              <a:t>It is as if with every grief we do not feel, we stuff another handful of our vitality underground, until we are numb or sick or embittered.</a:t>
            </a:r>
            <a:r>
              <a:rPr lang="ja-JP" altLang="en-US" i="1" dirty="0" smtClean="0">
                <a:latin typeface="Arial"/>
              </a:rPr>
              <a:t>”</a:t>
            </a:r>
            <a:endParaRPr lang="en-US" altLang="ja-JP" i="1" dirty="0" smtClean="0">
              <a:latin typeface="Arial"/>
            </a:endParaRPr>
          </a:p>
          <a:p>
            <a:pPr algn="ctr"/>
            <a:r>
              <a:rPr lang="en-US" sz="1400" i="1" dirty="0" smtClean="0">
                <a:latin typeface="Arial"/>
              </a:rPr>
              <a:t>Elizabeth Lesser</a:t>
            </a:r>
            <a:r>
              <a:rPr lang="en-US" sz="1400" i="1" dirty="0" smtClean="0"/>
              <a:t> </a:t>
            </a:r>
            <a:endParaRPr lang="en-US" sz="1400" dirty="0"/>
          </a:p>
        </p:txBody>
      </p:sp>
    </p:spTree>
    <p:extLst>
      <p:ext uri="{BB962C8B-B14F-4D97-AF65-F5344CB8AC3E}">
        <p14:creationId xmlns:p14="http://schemas.microsoft.com/office/powerpoint/2010/main" val="34618249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dirty="0"/>
              <a:t>Parenting &amp; Grief</a:t>
            </a:r>
          </a:p>
        </p:txBody>
      </p:sp>
      <p:sp>
        <p:nvSpPr>
          <p:cNvPr id="177155" name="Rectangle 3"/>
          <p:cNvSpPr>
            <a:spLocks noGrp="1" noChangeArrowheads="1"/>
          </p:cNvSpPr>
          <p:nvPr>
            <p:ph type="body" idx="1"/>
          </p:nvPr>
        </p:nvSpPr>
        <p:spPr/>
        <p:txBody>
          <a:bodyPr>
            <a:normAutofit/>
          </a:bodyPr>
          <a:lstStyle/>
          <a:p>
            <a:r>
              <a:rPr lang="ja-JP" altLang="en-US" sz="2800" dirty="0">
                <a:latin typeface="Arial"/>
              </a:rPr>
              <a:t>“</a:t>
            </a:r>
            <a:r>
              <a:rPr lang="en-US" sz="2800" dirty="0"/>
              <a:t>One of the most difficult roles for a mother or </a:t>
            </a:r>
            <a:r>
              <a:rPr lang="en-US" sz="2800" dirty="0" smtClean="0"/>
              <a:t>father</a:t>
            </a:r>
            <a:r>
              <a:rPr lang="is-IS" sz="2800" dirty="0" smtClean="0"/>
              <a:t>…</a:t>
            </a:r>
            <a:r>
              <a:rPr lang="en-US" sz="2800" dirty="0" smtClean="0"/>
              <a:t>is </a:t>
            </a:r>
            <a:r>
              <a:rPr lang="en-US" sz="2800" dirty="0"/>
              <a:t>to continue being a </a:t>
            </a:r>
            <a:r>
              <a:rPr lang="en-US" sz="2800" dirty="0" smtClean="0"/>
              <a:t>parent…</a:t>
            </a:r>
            <a:r>
              <a:rPr lang="en-US" sz="2800" dirty="0"/>
              <a:t>.  Unfortunately, </a:t>
            </a:r>
            <a:r>
              <a:rPr lang="en-US" sz="2800" dirty="0" smtClean="0"/>
              <a:t>many</a:t>
            </a:r>
            <a:r>
              <a:rPr lang="is-IS" sz="2800" dirty="0" smtClean="0"/>
              <a:t>…</a:t>
            </a:r>
            <a:r>
              <a:rPr lang="en-US" sz="2800" dirty="0" smtClean="0"/>
              <a:t>children </a:t>
            </a:r>
            <a:r>
              <a:rPr lang="en-US" sz="2800" dirty="0"/>
              <a:t>suffer because their parents were unable to fulfill this responsibility, and the effects of their inability can be lifelong…</a:t>
            </a:r>
            <a:r>
              <a:rPr lang="en-US" sz="2800" dirty="0" smtClean="0"/>
              <a:t>..</a:t>
            </a:r>
            <a:r>
              <a:rPr lang="ja-JP" altLang="en-US" sz="2800" dirty="0">
                <a:latin typeface="Arial"/>
              </a:rPr>
              <a:t>”</a:t>
            </a:r>
            <a:r>
              <a:rPr lang="en-US" sz="2800" dirty="0"/>
              <a:t>  ~</a:t>
            </a:r>
            <a:r>
              <a:rPr lang="en-US" sz="1600" dirty="0"/>
              <a:t>Harriet S. Schiff, </a:t>
            </a:r>
            <a:r>
              <a:rPr lang="en-US" sz="1600" i="1" dirty="0"/>
              <a:t>The Bereaved Parent</a:t>
            </a:r>
          </a:p>
        </p:txBody>
      </p:sp>
    </p:spTree>
    <p:extLst>
      <p:ext uri="{BB962C8B-B14F-4D97-AF65-F5344CB8AC3E}">
        <p14:creationId xmlns:p14="http://schemas.microsoft.com/office/powerpoint/2010/main" val="27008839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769714" y="594167"/>
            <a:ext cx="7024744" cy="1143000"/>
          </a:xfrm>
        </p:spPr>
        <p:txBody>
          <a:bodyPr>
            <a:normAutofit/>
          </a:bodyPr>
          <a:lstStyle/>
          <a:p>
            <a:r>
              <a:rPr lang="en-US" sz="4000" dirty="0"/>
              <a:t>Children &amp; </a:t>
            </a:r>
            <a:r>
              <a:rPr lang="en-US" sz="4000" dirty="0" smtClean="0"/>
              <a:t>Grief</a:t>
            </a:r>
            <a:endParaRPr lang="en-US" sz="4000" b="0" dirty="0"/>
          </a:p>
        </p:txBody>
      </p:sp>
      <p:sp>
        <p:nvSpPr>
          <p:cNvPr id="231427" name="Rectangle 3"/>
          <p:cNvSpPr>
            <a:spLocks noGrp="1" noChangeArrowheads="1"/>
          </p:cNvSpPr>
          <p:nvPr>
            <p:ph type="body" idx="1"/>
          </p:nvPr>
        </p:nvSpPr>
        <p:spPr>
          <a:xfrm>
            <a:off x="769714" y="2262811"/>
            <a:ext cx="6777317" cy="3508977"/>
          </a:xfrm>
        </p:spPr>
        <p:txBody>
          <a:bodyPr/>
          <a:lstStyle/>
          <a:p>
            <a:pPr marL="609600" indent="-609600">
              <a:lnSpc>
                <a:spcPct val="90000"/>
              </a:lnSpc>
            </a:pPr>
            <a:r>
              <a:rPr lang="en-US" dirty="0"/>
              <a:t>A </a:t>
            </a:r>
            <a:r>
              <a:rPr lang="en-US" dirty="0" smtClean="0"/>
              <a:t>child</a:t>
            </a:r>
            <a:r>
              <a:rPr lang="en-US" dirty="0" smtClean="0">
                <a:latin typeface="Arial"/>
              </a:rPr>
              <a:t>’</a:t>
            </a:r>
            <a:r>
              <a:rPr lang="en-US" dirty="0" smtClean="0"/>
              <a:t>s </a:t>
            </a:r>
            <a:r>
              <a:rPr lang="en-US" dirty="0"/>
              <a:t>grief response is often shaped by the adults around </a:t>
            </a:r>
            <a:r>
              <a:rPr lang="en-US" dirty="0" smtClean="0"/>
              <a:t>him/her</a:t>
            </a:r>
            <a:endParaRPr lang="en-US" dirty="0"/>
          </a:p>
          <a:p>
            <a:pPr marL="609600" indent="-609600">
              <a:lnSpc>
                <a:spcPct val="90000"/>
              </a:lnSpc>
            </a:pPr>
            <a:r>
              <a:rPr lang="en-US" dirty="0"/>
              <a:t>Myths:</a:t>
            </a:r>
          </a:p>
          <a:p>
            <a:pPr marL="990600" lvl="1" indent="-533400">
              <a:lnSpc>
                <a:spcPct val="90000"/>
              </a:lnSpc>
              <a:buFont typeface="Wingdings" charset="0"/>
              <a:buAutoNum type="arabicParenR"/>
            </a:pPr>
            <a:r>
              <a:rPr lang="en-US" dirty="0" smtClean="0"/>
              <a:t>Don</a:t>
            </a:r>
            <a:r>
              <a:rPr lang="en-US" dirty="0" smtClean="0">
                <a:latin typeface="Arial"/>
              </a:rPr>
              <a:t>’</a:t>
            </a:r>
            <a:r>
              <a:rPr lang="en-US" dirty="0" smtClean="0"/>
              <a:t>t </a:t>
            </a:r>
            <a:r>
              <a:rPr lang="en-US" dirty="0"/>
              <a:t>feel bad</a:t>
            </a:r>
          </a:p>
          <a:p>
            <a:pPr marL="990600" lvl="1" indent="-533400">
              <a:lnSpc>
                <a:spcPct val="90000"/>
              </a:lnSpc>
              <a:buFont typeface="Wingdings" charset="0"/>
              <a:buAutoNum type="arabicParenR"/>
            </a:pPr>
            <a:r>
              <a:rPr lang="en-US" dirty="0"/>
              <a:t>Replace the loss</a:t>
            </a:r>
          </a:p>
          <a:p>
            <a:pPr marL="990600" lvl="1" indent="-533400">
              <a:lnSpc>
                <a:spcPct val="90000"/>
              </a:lnSpc>
              <a:buFont typeface="Wingdings" charset="0"/>
              <a:buAutoNum type="arabicParenR"/>
            </a:pPr>
            <a:r>
              <a:rPr lang="en-US" dirty="0"/>
              <a:t>Grieve alone</a:t>
            </a:r>
          </a:p>
          <a:p>
            <a:pPr marL="990600" lvl="1" indent="-533400">
              <a:lnSpc>
                <a:spcPct val="90000"/>
              </a:lnSpc>
              <a:buFont typeface="Wingdings" charset="0"/>
              <a:buAutoNum type="arabicParenR"/>
            </a:pPr>
            <a:r>
              <a:rPr lang="en-US" dirty="0"/>
              <a:t>Be strong</a:t>
            </a:r>
          </a:p>
          <a:p>
            <a:pPr marL="990600" lvl="1" indent="-533400">
              <a:lnSpc>
                <a:spcPct val="90000"/>
              </a:lnSpc>
              <a:buFont typeface="Wingdings" charset="0"/>
              <a:buAutoNum type="arabicParenR"/>
            </a:pPr>
            <a:r>
              <a:rPr lang="en-US" dirty="0"/>
              <a:t>Keep busy</a:t>
            </a:r>
          </a:p>
          <a:p>
            <a:pPr marL="990600" lvl="1" indent="-533400">
              <a:lnSpc>
                <a:spcPct val="90000"/>
              </a:lnSpc>
              <a:buFont typeface="Wingdings" charset="0"/>
              <a:buAutoNum type="arabicParenR"/>
            </a:pPr>
            <a:r>
              <a:rPr lang="en-US" dirty="0"/>
              <a:t>Time heals all wounds</a:t>
            </a:r>
          </a:p>
          <a:p>
            <a:pPr marL="990600" lvl="1" indent="-533400">
              <a:lnSpc>
                <a:spcPct val="90000"/>
              </a:lnSpc>
              <a:buFont typeface="Wingdings" charset="0"/>
              <a:buAutoNum type="arabicParenR"/>
            </a:pPr>
            <a:endParaRPr lang="en-US" dirty="0"/>
          </a:p>
          <a:p>
            <a:pPr marL="990600" lvl="1" indent="-533400">
              <a:lnSpc>
                <a:spcPct val="90000"/>
              </a:lnSpc>
              <a:buFont typeface="Wingdings" charset="0"/>
              <a:buAutoNum type="arabicParenR"/>
            </a:pPr>
            <a:endParaRPr lang="en-US" dirty="0"/>
          </a:p>
          <a:p>
            <a:pPr marL="990600" lvl="1" indent="-533400">
              <a:lnSpc>
                <a:spcPct val="90000"/>
              </a:lnSpc>
              <a:buFont typeface="Wingdings" charset="0"/>
              <a:buAutoNum type="arabicParenR"/>
            </a:pPr>
            <a:endParaRPr lang="en-US" dirty="0"/>
          </a:p>
          <a:p>
            <a:pPr marL="990600" lvl="1" indent="-533400">
              <a:lnSpc>
                <a:spcPct val="90000"/>
              </a:lnSpc>
              <a:buFont typeface="Wingdings" charset="0"/>
              <a:buAutoNum type="arabicParenR"/>
            </a:pPr>
            <a:endParaRPr lang="en-US" dirty="0"/>
          </a:p>
        </p:txBody>
      </p:sp>
      <p:pic>
        <p:nvPicPr>
          <p:cNvPr id="2" name="Picture 1" descr="canstockphoto73829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095" y="2798717"/>
            <a:ext cx="2596776" cy="3450865"/>
          </a:xfrm>
          <a:prstGeom prst="rect">
            <a:avLst/>
          </a:prstGeom>
        </p:spPr>
      </p:pic>
    </p:spTree>
    <p:extLst>
      <p:ext uri="{BB962C8B-B14F-4D97-AF65-F5344CB8AC3E}">
        <p14:creationId xmlns:p14="http://schemas.microsoft.com/office/powerpoint/2010/main" val="32313987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002" y="736946"/>
            <a:ext cx="3300984" cy="1463040"/>
          </a:xfrm>
        </p:spPr>
        <p:txBody>
          <a:bodyPr/>
          <a:lstStyle/>
          <a:p>
            <a:r>
              <a:rPr lang="en-US" dirty="0" smtClean="0"/>
              <a:t>We all have a story</a:t>
            </a:r>
            <a:r>
              <a:rPr lang="is-IS" dirty="0" smtClean="0"/>
              <a:t>…</a:t>
            </a:r>
            <a:endParaRPr lang="en-US" dirty="0"/>
          </a:p>
        </p:txBody>
      </p:sp>
      <p:sp>
        <p:nvSpPr>
          <p:cNvPr id="3" name="Content Placeholder 2"/>
          <p:cNvSpPr>
            <a:spLocks noGrp="1"/>
          </p:cNvSpPr>
          <p:nvPr>
            <p:ph type="body" sz="half" idx="2"/>
          </p:nvPr>
        </p:nvSpPr>
        <p:spPr>
          <a:xfrm>
            <a:off x="4734630" y="2806704"/>
            <a:ext cx="3300573" cy="2845945"/>
          </a:xfrm>
        </p:spPr>
        <p:txBody>
          <a:bodyPr>
            <a:normAutofit lnSpcReduction="10000"/>
          </a:bodyPr>
          <a:lstStyle/>
          <a:p>
            <a:r>
              <a:rPr lang="en-US" i="1" dirty="0" smtClean="0"/>
              <a:t>“What does that mean anyway—strong?...Perhaps being truly strong simply means being vulnerable enough to allow our story to be written</a:t>
            </a:r>
            <a:r>
              <a:rPr lang="is-IS" i="1" dirty="0" smtClean="0"/>
              <a:t>…”</a:t>
            </a:r>
            <a:endParaRPr lang="en-US" i="1" dirty="0"/>
          </a:p>
          <a:p>
            <a:endParaRPr lang="en-US" i="1" dirty="0" smtClean="0"/>
          </a:p>
          <a:p>
            <a:r>
              <a:rPr lang="en-US" i="1" dirty="0" smtClean="0"/>
              <a:t>“We all have a story</a:t>
            </a:r>
            <a:r>
              <a:rPr lang="is-IS" i="1" dirty="0" smtClean="0"/>
              <a:t>…but will it be a great one?” Will we...be created by the twists and strengthened by the turns?...”</a:t>
            </a:r>
          </a:p>
          <a:p>
            <a:pPr algn="ctr"/>
            <a:r>
              <a:rPr lang="is-IS" sz="1200" i="1" dirty="0" smtClean="0"/>
              <a:t>(This is How We Grow, p. 11)</a:t>
            </a:r>
          </a:p>
        </p:txBody>
      </p:sp>
      <p:pic>
        <p:nvPicPr>
          <p:cNvPr id="8" name="Picture 4" descr="miki pch"/>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5316" r="-15316"/>
          <a:stretch>
            <a:fillRect/>
          </a:stretch>
        </p:blipFill>
        <p:spPr bwMode="auto">
          <a:xfrm>
            <a:off x="1004888" y="694587"/>
            <a:ext cx="335915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22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104900"/>
            <a:ext cx="8229600" cy="1143000"/>
          </a:xfrm>
        </p:spPr>
        <p:txBody>
          <a:bodyPr>
            <a:normAutofit fontScale="90000"/>
          </a:bodyPr>
          <a:lstStyle/>
          <a:p>
            <a:r>
              <a:rPr lang="en-US" sz="4000" dirty="0"/>
              <a:t>Siblings &amp; </a:t>
            </a:r>
            <a:r>
              <a:rPr lang="en-US" sz="4000" dirty="0" smtClean="0"/>
              <a:t>Grief</a:t>
            </a:r>
            <a:r>
              <a:rPr lang="en-US" sz="4000" dirty="0"/>
              <a:t/>
            </a:r>
            <a:br>
              <a:rPr lang="en-US" sz="4000" dirty="0"/>
            </a:br>
            <a:endParaRPr lang="en-US" sz="4000" dirty="0"/>
          </a:p>
        </p:txBody>
      </p:sp>
      <p:sp>
        <p:nvSpPr>
          <p:cNvPr id="77827" name="Rectangle 3"/>
          <p:cNvSpPr>
            <a:spLocks noGrp="1" noChangeArrowheads="1"/>
          </p:cNvSpPr>
          <p:nvPr>
            <p:ph type="body" idx="1"/>
          </p:nvPr>
        </p:nvSpPr>
        <p:spPr>
          <a:xfrm>
            <a:off x="952232" y="2065075"/>
            <a:ext cx="6777317" cy="4131271"/>
          </a:xfrm>
        </p:spPr>
        <p:txBody>
          <a:bodyPr>
            <a:normAutofit/>
          </a:bodyPr>
          <a:lstStyle/>
          <a:p>
            <a:pPr>
              <a:lnSpc>
                <a:spcPct val="90000"/>
              </a:lnSpc>
            </a:pPr>
            <a:r>
              <a:rPr lang="en-US" dirty="0"/>
              <a:t>Sibling grief </a:t>
            </a:r>
          </a:p>
          <a:p>
            <a:pPr lvl="1">
              <a:lnSpc>
                <a:spcPct val="90000"/>
              </a:lnSpc>
            </a:pPr>
            <a:r>
              <a:rPr lang="ja-JP" altLang="en-US" dirty="0">
                <a:latin typeface="Arial"/>
              </a:rPr>
              <a:t>“</a:t>
            </a:r>
            <a:r>
              <a:rPr lang="en-US" dirty="0"/>
              <a:t>has been almost entirely overlooked in the literature on bereavement</a:t>
            </a:r>
            <a:r>
              <a:rPr lang="ja-JP" altLang="en-US" sz="1400" dirty="0">
                <a:latin typeface="Arial"/>
              </a:rPr>
              <a:t>”</a:t>
            </a:r>
            <a:r>
              <a:rPr lang="en-US" sz="1400" dirty="0"/>
              <a:t> (Becvar, 2001, p. 130)</a:t>
            </a:r>
          </a:p>
          <a:p>
            <a:pPr>
              <a:lnSpc>
                <a:spcPct val="90000"/>
              </a:lnSpc>
            </a:pPr>
            <a:r>
              <a:rPr lang="en-US" dirty="0"/>
              <a:t>Siblings often experience:</a:t>
            </a:r>
          </a:p>
          <a:p>
            <a:pPr lvl="1">
              <a:lnSpc>
                <a:spcPct val="90000"/>
              </a:lnSpc>
            </a:pPr>
            <a:r>
              <a:rPr lang="en-US" dirty="0"/>
              <a:t>Guilt</a:t>
            </a:r>
          </a:p>
          <a:p>
            <a:pPr lvl="1">
              <a:lnSpc>
                <a:spcPct val="90000"/>
              </a:lnSpc>
            </a:pPr>
            <a:r>
              <a:rPr lang="en-US" dirty="0"/>
              <a:t>Abandonment</a:t>
            </a:r>
          </a:p>
          <a:p>
            <a:pPr lvl="1">
              <a:lnSpc>
                <a:spcPct val="90000"/>
              </a:lnSpc>
            </a:pPr>
            <a:r>
              <a:rPr lang="en-US" dirty="0"/>
              <a:t>Loss of Innocence</a:t>
            </a:r>
          </a:p>
          <a:p>
            <a:pPr lvl="1">
              <a:lnSpc>
                <a:spcPct val="90000"/>
              </a:lnSpc>
            </a:pPr>
            <a:r>
              <a:rPr lang="en-US" dirty="0" smtClean="0"/>
              <a:t>Family fallout</a:t>
            </a:r>
            <a:endParaRPr lang="en-US" dirty="0"/>
          </a:p>
          <a:p>
            <a:pPr lvl="1">
              <a:lnSpc>
                <a:spcPct val="90000"/>
              </a:lnSpc>
            </a:pPr>
            <a:r>
              <a:rPr lang="en-US" dirty="0"/>
              <a:t>Somatic </a:t>
            </a:r>
            <a:r>
              <a:rPr lang="en-US" dirty="0" smtClean="0"/>
              <a:t>Symptoms</a:t>
            </a:r>
          </a:p>
          <a:p>
            <a:pPr lvl="1">
              <a:lnSpc>
                <a:spcPct val="90000"/>
              </a:lnSpc>
            </a:pPr>
            <a:r>
              <a:rPr lang="en-US" dirty="0" smtClean="0"/>
              <a:t>Burden of caring for parents</a:t>
            </a:r>
            <a:endParaRPr lang="en-US" dirty="0"/>
          </a:p>
          <a:p>
            <a:pPr lvl="1">
              <a:lnSpc>
                <a:spcPct val="90000"/>
              </a:lnSpc>
            </a:pPr>
            <a:endParaRPr lang="en-US" dirty="0"/>
          </a:p>
          <a:p>
            <a:pPr lvl="1">
              <a:lnSpc>
                <a:spcPct val="90000"/>
              </a:lnSpc>
            </a:pPr>
            <a:endParaRPr lang="en-US" dirty="0"/>
          </a:p>
        </p:txBody>
      </p:sp>
      <p:pic>
        <p:nvPicPr>
          <p:cNvPr id="2" name="Picture 1" descr="FullSizeRend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924" y="3232215"/>
            <a:ext cx="2964131" cy="2964131"/>
          </a:xfrm>
          <a:prstGeom prst="rect">
            <a:avLst/>
          </a:prstGeom>
        </p:spPr>
      </p:pic>
    </p:spTree>
    <p:extLst>
      <p:ext uri="{BB962C8B-B14F-4D97-AF65-F5344CB8AC3E}">
        <p14:creationId xmlns:p14="http://schemas.microsoft.com/office/powerpoint/2010/main" val="1796606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normAutofit fontScale="90000"/>
          </a:bodyPr>
          <a:lstStyle/>
          <a:p>
            <a:r>
              <a:rPr lang="en-US" dirty="0" smtClean="0"/>
              <a:t>Bowen</a:t>
            </a:r>
            <a:r>
              <a:rPr lang="en-US" dirty="0" smtClean="0">
                <a:latin typeface="Arial"/>
              </a:rPr>
              <a:t>’</a:t>
            </a:r>
            <a:r>
              <a:rPr lang="en-US" dirty="0" smtClean="0"/>
              <a:t>s </a:t>
            </a:r>
            <a:r>
              <a:rPr lang="en-US" dirty="0"/>
              <a:t>Emotional Shock Wave</a:t>
            </a:r>
          </a:p>
        </p:txBody>
      </p:sp>
      <p:sp>
        <p:nvSpPr>
          <p:cNvPr id="291843" name="Rectangle 3"/>
          <p:cNvSpPr>
            <a:spLocks noGrp="1" noChangeArrowheads="1"/>
          </p:cNvSpPr>
          <p:nvPr>
            <p:ph type="body" idx="1"/>
          </p:nvPr>
        </p:nvSpPr>
        <p:spPr/>
        <p:txBody>
          <a:bodyPr>
            <a:normAutofit fontScale="92500"/>
          </a:bodyPr>
          <a:lstStyle/>
          <a:p>
            <a:pPr marL="68580" indent="0" algn="ctr">
              <a:lnSpc>
                <a:spcPct val="90000"/>
              </a:lnSpc>
              <a:buNone/>
            </a:pPr>
            <a:r>
              <a:rPr lang="ja-JP" altLang="en-US" sz="2400" dirty="0" smtClean="0">
                <a:latin typeface="Arial"/>
              </a:rPr>
              <a:t>“</a:t>
            </a:r>
            <a:r>
              <a:rPr lang="is-IS" altLang="ja-JP" sz="2400" dirty="0" smtClean="0">
                <a:latin typeface="Arial"/>
              </a:rPr>
              <a:t>…</a:t>
            </a:r>
            <a:r>
              <a:rPr lang="en-US" sz="2400" dirty="0" smtClean="0"/>
              <a:t>series </a:t>
            </a:r>
            <a:r>
              <a:rPr lang="en-US" sz="2400" dirty="0"/>
              <a:t>of </a:t>
            </a:r>
            <a:r>
              <a:rPr lang="en-US" sz="2400" dirty="0" smtClean="0"/>
              <a:t>underground</a:t>
            </a:r>
            <a:r>
              <a:rPr lang="ja-JP" altLang="en-US" sz="2400" dirty="0" smtClean="0">
                <a:latin typeface="Arial"/>
              </a:rPr>
              <a:t>‘</a:t>
            </a:r>
            <a:r>
              <a:rPr lang="en-US" sz="2400" dirty="0"/>
              <a:t>aftershocks</a:t>
            </a:r>
            <a:r>
              <a:rPr lang="ja-JP" altLang="en-US" sz="2400" dirty="0">
                <a:latin typeface="Arial"/>
              </a:rPr>
              <a:t>’</a:t>
            </a:r>
            <a:r>
              <a:rPr lang="en-US" sz="2400" dirty="0"/>
              <a:t> …that can occur anywhere in the extended family system in the months or years following serious emotional events in the family.</a:t>
            </a:r>
            <a:r>
              <a:rPr lang="ja-JP" altLang="en-US" sz="2400" dirty="0">
                <a:latin typeface="Arial"/>
              </a:rPr>
              <a:t>”</a:t>
            </a:r>
            <a:r>
              <a:rPr lang="en-US" sz="2400" dirty="0"/>
              <a:t> </a:t>
            </a:r>
          </a:p>
          <a:p>
            <a:pPr>
              <a:lnSpc>
                <a:spcPct val="90000"/>
              </a:lnSpc>
            </a:pPr>
            <a:endParaRPr lang="en-US" sz="2400" dirty="0" smtClean="0"/>
          </a:p>
          <a:p>
            <a:pPr>
              <a:lnSpc>
                <a:spcPct val="90000"/>
              </a:lnSpc>
            </a:pPr>
            <a:r>
              <a:rPr lang="en-US" sz="2400" dirty="0" smtClean="0"/>
              <a:t>Symptoms </a:t>
            </a:r>
            <a:r>
              <a:rPr lang="en-US" sz="2400" dirty="0"/>
              <a:t>can be anything, including physical, psychological, social, spiritual</a:t>
            </a:r>
          </a:p>
          <a:p>
            <a:pPr>
              <a:lnSpc>
                <a:spcPct val="90000"/>
              </a:lnSpc>
            </a:pPr>
            <a:r>
              <a:rPr lang="en-US" sz="2400" dirty="0"/>
              <a:t>Important to expect these and look for shock wave</a:t>
            </a:r>
          </a:p>
          <a:p>
            <a:pPr marL="896112" lvl="3" indent="0">
              <a:lnSpc>
                <a:spcPct val="90000"/>
              </a:lnSpc>
              <a:buNone/>
            </a:pPr>
            <a:r>
              <a:rPr lang="en-US" sz="1500" dirty="0" smtClean="0"/>
              <a:t>						Bowen</a:t>
            </a:r>
            <a:r>
              <a:rPr lang="en-US" sz="1500" dirty="0"/>
              <a:t>, 1976</a:t>
            </a:r>
          </a:p>
          <a:p>
            <a:pPr>
              <a:lnSpc>
                <a:spcPct val="90000"/>
              </a:lnSpc>
            </a:pPr>
            <a:endParaRPr lang="en-US" sz="2400" dirty="0"/>
          </a:p>
        </p:txBody>
      </p:sp>
    </p:spTree>
    <p:extLst>
      <p:ext uri="{BB962C8B-B14F-4D97-AF65-F5344CB8AC3E}">
        <p14:creationId xmlns:p14="http://schemas.microsoft.com/office/powerpoint/2010/main" val="25808781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430815"/>
            <a:ext cx="8229600" cy="1143000"/>
          </a:xfrm>
        </p:spPr>
        <p:txBody>
          <a:bodyPr>
            <a:normAutofit fontScale="90000"/>
          </a:bodyPr>
          <a:lstStyle/>
          <a:p>
            <a:pPr algn="ctr"/>
            <a:r>
              <a:rPr lang="en-US" sz="4000" dirty="0"/>
              <a:t>Social Ties and Grief</a:t>
            </a:r>
            <a:br>
              <a:rPr lang="en-US" sz="4000" dirty="0"/>
            </a:br>
            <a:r>
              <a:rPr lang="ja-JP" altLang="en-US" sz="2000" b="0" i="1" dirty="0">
                <a:latin typeface="Arial"/>
              </a:rPr>
              <a:t>“</a:t>
            </a:r>
            <a:r>
              <a:rPr lang="en-US" sz="2000" b="0" i="1" dirty="0"/>
              <a:t>Many times a wedge is driven between those suffering the loss and very dear and close friends.  We can refer to this as a </a:t>
            </a:r>
            <a:r>
              <a:rPr lang="en-US" sz="2000" i="1" dirty="0" smtClean="0">
                <a:latin typeface="Arial"/>
              </a:rPr>
              <a:t>‘</a:t>
            </a:r>
            <a:r>
              <a:rPr lang="en-US" sz="2000" b="0" i="1" dirty="0" smtClean="0"/>
              <a:t>wedge </a:t>
            </a:r>
            <a:r>
              <a:rPr lang="en-US" sz="2000" b="0" i="1" dirty="0"/>
              <a:t>of </a:t>
            </a:r>
            <a:r>
              <a:rPr lang="en-US" sz="2000" b="0" i="1" dirty="0" smtClean="0"/>
              <a:t>ignorance</a:t>
            </a:r>
            <a:r>
              <a:rPr lang="en-US" sz="2000" i="1" dirty="0" smtClean="0">
                <a:latin typeface="Arial"/>
              </a:rPr>
              <a:t>’</a:t>
            </a:r>
            <a:r>
              <a:rPr lang="en-US" sz="2000" b="0" i="1" dirty="0" smtClean="0"/>
              <a:t>—</a:t>
            </a:r>
            <a:r>
              <a:rPr lang="en-US" sz="2000" b="0" i="1" dirty="0"/>
              <a:t>ignorance about the great importance of open…communication.</a:t>
            </a:r>
            <a:r>
              <a:rPr lang="ja-JP" altLang="en-US" sz="2000" b="0" i="1" dirty="0">
                <a:latin typeface="Arial"/>
              </a:rPr>
              <a:t>”</a:t>
            </a:r>
            <a:r>
              <a:rPr lang="en-US" sz="2000" b="0" i="1" dirty="0"/>
              <a:t> </a:t>
            </a:r>
            <a:br>
              <a:rPr lang="en-US" sz="2000" b="0" i="1" dirty="0"/>
            </a:br>
            <a:r>
              <a:rPr lang="en-US" sz="2000" b="0" i="1" dirty="0"/>
              <a:t>~</a:t>
            </a:r>
            <a:r>
              <a:rPr lang="en-US" sz="1400" b="0" dirty="0"/>
              <a:t>Ronald J. Knapp,</a:t>
            </a:r>
            <a:r>
              <a:rPr lang="en-US" sz="1400" b="0" i="1" dirty="0"/>
              <a:t> Beyond Endurance</a:t>
            </a:r>
          </a:p>
        </p:txBody>
      </p:sp>
      <p:sp>
        <p:nvSpPr>
          <p:cNvPr id="182275" name="Rectangle 3"/>
          <p:cNvSpPr>
            <a:spLocks noGrp="1" noChangeArrowheads="1"/>
          </p:cNvSpPr>
          <p:nvPr>
            <p:ph type="body" idx="1"/>
          </p:nvPr>
        </p:nvSpPr>
        <p:spPr>
          <a:xfrm>
            <a:off x="457200" y="2666556"/>
            <a:ext cx="8229600" cy="3997325"/>
          </a:xfrm>
        </p:spPr>
        <p:txBody>
          <a:bodyPr>
            <a:normAutofit lnSpcReduction="10000"/>
          </a:bodyPr>
          <a:lstStyle/>
          <a:p>
            <a:pPr>
              <a:lnSpc>
                <a:spcPct val="90000"/>
              </a:lnSpc>
            </a:pPr>
            <a:r>
              <a:rPr lang="en-US" sz="2800" dirty="0" smtClean="0"/>
              <a:t>You may </a:t>
            </a:r>
            <a:r>
              <a:rPr lang="en-US" sz="2800" dirty="0"/>
              <a:t>feel:</a:t>
            </a:r>
          </a:p>
          <a:p>
            <a:pPr lvl="1">
              <a:lnSpc>
                <a:spcPct val="90000"/>
              </a:lnSpc>
            </a:pPr>
            <a:r>
              <a:rPr lang="en-US" sz="2400" dirty="0"/>
              <a:t>Misunderstood, Isolated, Judged, </a:t>
            </a:r>
            <a:r>
              <a:rPr lang="en-US" sz="2400" dirty="0" smtClean="0"/>
              <a:t>Alone</a:t>
            </a:r>
          </a:p>
          <a:p>
            <a:pPr marL="365760" lvl="1" indent="0">
              <a:lnSpc>
                <a:spcPct val="90000"/>
              </a:lnSpc>
              <a:buNone/>
            </a:pPr>
            <a:endParaRPr lang="en-US" sz="2400" dirty="0" smtClean="0"/>
          </a:p>
          <a:p>
            <a:pPr>
              <a:lnSpc>
                <a:spcPct val="90000"/>
              </a:lnSpc>
            </a:pPr>
            <a:r>
              <a:rPr lang="en-US" sz="2800" dirty="0" smtClean="0"/>
              <a:t>Forms </a:t>
            </a:r>
            <a:r>
              <a:rPr lang="en-US" sz="2800" dirty="0"/>
              <a:t>of support include:</a:t>
            </a:r>
          </a:p>
          <a:p>
            <a:pPr lvl="1">
              <a:lnSpc>
                <a:spcPct val="90000"/>
              </a:lnSpc>
            </a:pPr>
            <a:r>
              <a:rPr lang="en-US" sz="2400" dirty="0"/>
              <a:t>Family</a:t>
            </a:r>
          </a:p>
          <a:p>
            <a:pPr lvl="1">
              <a:lnSpc>
                <a:spcPct val="90000"/>
              </a:lnSpc>
            </a:pPr>
            <a:r>
              <a:rPr lang="en-US" sz="2400" dirty="0"/>
              <a:t>Friends </a:t>
            </a:r>
            <a:r>
              <a:rPr lang="en-US" sz="2400" i="1" dirty="0" smtClean="0"/>
              <a:t>(“Filtering </a:t>
            </a:r>
            <a:r>
              <a:rPr lang="en-US" sz="2400" i="1" dirty="0"/>
              <a:t>Friendships</a:t>
            </a:r>
            <a:r>
              <a:rPr lang="ja-JP" altLang="en-US" sz="2400" i="1" dirty="0">
                <a:latin typeface="Arial"/>
              </a:rPr>
              <a:t>”</a:t>
            </a:r>
            <a:r>
              <a:rPr lang="en-US" sz="2400" i="1" dirty="0"/>
              <a:t>) </a:t>
            </a:r>
            <a:r>
              <a:rPr lang="en-US" sz="1200" dirty="0"/>
              <a:t>(Bernstein, 1997)</a:t>
            </a:r>
            <a:endParaRPr lang="en-US" sz="2400" i="1" dirty="0"/>
          </a:p>
          <a:p>
            <a:pPr lvl="1">
              <a:lnSpc>
                <a:spcPct val="90000"/>
              </a:lnSpc>
            </a:pPr>
            <a:r>
              <a:rPr lang="en-US" sz="2400" dirty="0"/>
              <a:t>Church/ Faith community</a:t>
            </a:r>
          </a:p>
          <a:p>
            <a:pPr lvl="1">
              <a:lnSpc>
                <a:spcPct val="90000"/>
              </a:lnSpc>
            </a:pPr>
            <a:r>
              <a:rPr lang="en-US" sz="2400" dirty="0"/>
              <a:t>Professional counseling</a:t>
            </a:r>
          </a:p>
          <a:p>
            <a:pPr lvl="1">
              <a:lnSpc>
                <a:spcPct val="90000"/>
              </a:lnSpc>
            </a:pPr>
            <a:r>
              <a:rPr lang="en-US" sz="2400" dirty="0"/>
              <a:t>Support groups</a:t>
            </a:r>
          </a:p>
          <a:p>
            <a:pPr>
              <a:lnSpc>
                <a:spcPct val="90000"/>
              </a:lnSpc>
              <a:buFont typeface="Wingdings" charset="0"/>
              <a:buNone/>
            </a:pPr>
            <a:r>
              <a:rPr lang="en-US" sz="2800" dirty="0"/>
              <a:t>						</a:t>
            </a:r>
          </a:p>
        </p:txBody>
      </p:sp>
    </p:spTree>
    <p:extLst>
      <p:ext uri="{BB962C8B-B14F-4D97-AF65-F5344CB8AC3E}">
        <p14:creationId xmlns:p14="http://schemas.microsoft.com/office/powerpoint/2010/main" val="33075294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762107" y="738666"/>
            <a:ext cx="7024744" cy="1143000"/>
          </a:xfrm>
        </p:spPr>
        <p:txBody>
          <a:bodyPr>
            <a:normAutofit fontScale="90000"/>
          </a:bodyPr>
          <a:lstStyle/>
          <a:p>
            <a:pPr algn="ctr"/>
            <a:r>
              <a:rPr lang="en-US" dirty="0" smtClean="0"/>
              <a:t>Religion, Spirituality, </a:t>
            </a:r>
            <a:r>
              <a:rPr lang="en-US" dirty="0"/>
              <a:t>&amp; Grief</a:t>
            </a:r>
            <a:br>
              <a:rPr lang="en-US" dirty="0"/>
            </a:br>
            <a:r>
              <a:rPr lang="ja-JP" altLang="en-US" sz="2000" b="0" i="1" dirty="0">
                <a:latin typeface="Arial"/>
              </a:rPr>
              <a:t>“</a:t>
            </a:r>
            <a:r>
              <a:rPr lang="en-US" sz="2000" b="0" i="1" dirty="0"/>
              <a:t>God may become the answer &amp; the question</a:t>
            </a:r>
            <a:r>
              <a:rPr lang="en-US" sz="2000" b="0" i="1" dirty="0" smtClean="0"/>
              <a:t>.</a:t>
            </a:r>
            <a:r>
              <a:rPr lang="en-US" sz="2000" i="1" dirty="0" smtClean="0">
                <a:latin typeface="Arial"/>
              </a:rPr>
              <a:t>”</a:t>
            </a:r>
            <a:br>
              <a:rPr lang="en-US" sz="2000" i="1" dirty="0" smtClean="0">
                <a:latin typeface="Arial"/>
              </a:rPr>
            </a:br>
            <a:r>
              <a:rPr lang="en-US" sz="1600" b="0" dirty="0" smtClean="0"/>
              <a:t>(</a:t>
            </a:r>
            <a:r>
              <a:rPr lang="en-US" sz="1600" b="0" dirty="0"/>
              <a:t>E. Grollman, 1995)</a:t>
            </a:r>
            <a:endParaRPr lang="en-US" sz="1600" b="0" i="1" dirty="0"/>
          </a:p>
        </p:txBody>
      </p:sp>
      <p:sp>
        <p:nvSpPr>
          <p:cNvPr id="186371" name="Rectangle 3"/>
          <p:cNvSpPr>
            <a:spLocks noGrp="1" noChangeArrowheads="1"/>
          </p:cNvSpPr>
          <p:nvPr>
            <p:ph type="body" idx="1"/>
          </p:nvPr>
        </p:nvSpPr>
        <p:spPr>
          <a:xfrm>
            <a:off x="457200" y="2228326"/>
            <a:ext cx="8229600" cy="4096273"/>
          </a:xfrm>
        </p:spPr>
        <p:txBody>
          <a:bodyPr>
            <a:normAutofit lnSpcReduction="10000"/>
          </a:bodyPr>
          <a:lstStyle/>
          <a:p>
            <a:r>
              <a:rPr lang="en-US" sz="2800" dirty="0"/>
              <a:t>Common symptoms related to </a:t>
            </a:r>
            <a:r>
              <a:rPr lang="en-US" sz="2800" dirty="0" smtClean="0"/>
              <a:t>spirituality </a:t>
            </a:r>
            <a:r>
              <a:rPr lang="en-US" sz="2800" dirty="0"/>
              <a:t>include:</a:t>
            </a:r>
          </a:p>
          <a:p>
            <a:pPr lvl="1"/>
            <a:r>
              <a:rPr lang="en-US" sz="2400" dirty="0"/>
              <a:t>Blaming (God, victim, self)</a:t>
            </a:r>
          </a:p>
          <a:p>
            <a:pPr lvl="1"/>
            <a:r>
              <a:rPr lang="en-US" sz="2400" dirty="0"/>
              <a:t>Minimizing</a:t>
            </a:r>
          </a:p>
          <a:p>
            <a:pPr lvl="1"/>
            <a:r>
              <a:rPr lang="en-US" sz="2400" dirty="0"/>
              <a:t>Rationalizing</a:t>
            </a:r>
          </a:p>
          <a:p>
            <a:pPr lvl="1"/>
            <a:r>
              <a:rPr lang="en-US" sz="2400" dirty="0"/>
              <a:t>No Answers</a:t>
            </a:r>
          </a:p>
          <a:p>
            <a:pPr lvl="1"/>
            <a:r>
              <a:rPr lang="en-US" sz="2400" dirty="0"/>
              <a:t>Anger with God  </a:t>
            </a:r>
            <a:r>
              <a:rPr lang="en-US" sz="1400" dirty="0"/>
              <a:t>(Bernstein, 1997)</a:t>
            </a:r>
          </a:p>
          <a:p>
            <a:pPr lvl="1"/>
            <a:r>
              <a:rPr lang="en-US" sz="2400" dirty="0"/>
              <a:t>Spiritual Numbness</a:t>
            </a:r>
          </a:p>
          <a:p>
            <a:pPr lvl="1"/>
            <a:r>
              <a:rPr lang="en-US" sz="2400" dirty="0"/>
              <a:t>Feeling Judged </a:t>
            </a:r>
          </a:p>
          <a:p>
            <a:pPr lvl="1"/>
            <a:r>
              <a:rPr lang="en-US" sz="2400" dirty="0"/>
              <a:t>Questioning Worthiness  </a:t>
            </a:r>
            <a:r>
              <a:rPr lang="en-US" sz="1400" dirty="0"/>
              <a:t>(Ashton, 2001</a:t>
            </a:r>
            <a:r>
              <a:rPr lang="en-US" sz="1400" dirty="0" smtClean="0"/>
              <a:t>)</a:t>
            </a:r>
            <a:endParaRPr lang="en-US" sz="2400" dirty="0"/>
          </a:p>
        </p:txBody>
      </p:sp>
    </p:spTree>
    <p:extLst>
      <p:ext uri="{BB962C8B-B14F-4D97-AF65-F5344CB8AC3E}">
        <p14:creationId xmlns:p14="http://schemas.microsoft.com/office/powerpoint/2010/main" val="16944890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Grp="1" noChangeArrowheads="1"/>
          </p:cNvSpPr>
          <p:nvPr>
            <p:ph type="ctrTitle"/>
          </p:nvPr>
        </p:nvSpPr>
        <p:spPr/>
        <p:txBody>
          <a:bodyPr/>
          <a:lstStyle/>
          <a:p>
            <a:r>
              <a:rPr lang="en-US" dirty="0"/>
              <a:t>MOURNING</a:t>
            </a:r>
          </a:p>
        </p:txBody>
      </p:sp>
      <p:sp>
        <p:nvSpPr>
          <p:cNvPr id="146437" name="Rectangle 5"/>
          <p:cNvSpPr>
            <a:spLocks noGrp="1" noChangeArrowheads="1"/>
          </p:cNvSpPr>
          <p:nvPr>
            <p:ph type="subTitle" idx="1"/>
          </p:nvPr>
        </p:nvSpPr>
        <p:spPr>
          <a:xfrm>
            <a:off x="337327" y="1178005"/>
            <a:ext cx="3776950" cy="4601956"/>
          </a:xfrm>
        </p:spPr>
        <p:txBody>
          <a:bodyPr>
            <a:normAutofit fontScale="92500"/>
          </a:bodyPr>
          <a:lstStyle/>
          <a:p>
            <a:pPr algn="ctr"/>
            <a:r>
              <a:rPr lang="ja-JP" altLang="en-US" sz="3200" i="1" dirty="0">
                <a:latin typeface="Arial"/>
              </a:rPr>
              <a:t>“</a:t>
            </a:r>
            <a:r>
              <a:rPr lang="en-US" sz="3200" i="1" dirty="0"/>
              <a:t>Mourning is the external part of loss.  It is the actions we take, the rituals and the customs.  </a:t>
            </a:r>
            <a:endParaRPr lang="en-US" sz="3200" i="1" dirty="0" smtClean="0"/>
          </a:p>
          <a:p>
            <a:pPr algn="ctr"/>
            <a:r>
              <a:rPr lang="en-US" sz="3200" i="1" dirty="0" smtClean="0"/>
              <a:t>Grief </a:t>
            </a:r>
            <a:r>
              <a:rPr lang="en-US" sz="3200" i="1" dirty="0"/>
              <a:t>is the internal part of loss, how we feel.</a:t>
            </a:r>
            <a:r>
              <a:rPr lang="ja-JP" altLang="en-US" sz="3200" i="1" dirty="0">
                <a:latin typeface="Arial"/>
              </a:rPr>
              <a:t>”</a:t>
            </a:r>
            <a:r>
              <a:rPr lang="en-US" sz="3200" dirty="0"/>
              <a:t> </a:t>
            </a:r>
            <a:endParaRPr lang="en-US" sz="3200" dirty="0" smtClean="0"/>
          </a:p>
          <a:p>
            <a:pPr algn="ctr"/>
            <a:r>
              <a:rPr lang="en-US" sz="1600" dirty="0" smtClean="0"/>
              <a:t>(</a:t>
            </a:r>
            <a:r>
              <a:rPr lang="en-US" sz="1600" dirty="0"/>
              <a:t>Kubler-Ross &amp; Kessler, 2005, p. 115</a:t>
            </a:r>
            <a:r>
              <a:rPr lang="en-US" sz="1600" dirty="0" smtClean="0"/>
              <a:t>)</a:t>
            </a:r>
            <a:endParaRPr lang="en-US" sz="1600" b="1" dirty="0"/>
          </a:p>
        </p:txBody>
      </p:sp>
    </p:spTree>
    <p:extLst>
      <p:ext uri="{BB962C8B-B14F-4D97-AF65-F5344CB8AC3E}">
        <p14:creationId xmlns:p14="http://schemas.microsoft.com/office/powerpoint/2010/main" val="29770684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304800"/>
            <a:ext cx="8229600" cy="1143000"/>
          </a:xfrm>
        </p:spPr>
        <p:txBody>
          <a:bodyPr/>
          <a:lstStyle/>
          <a:p>
            <a:r>
              <a:rPr lang="en-US" dirty="0"/>
              <a:t>Mourning &amp; the Family</a:t>
            </a:r>
          </a:p>
        </p:txBody>
      </p:sp>
      <p:sp>
        <p:nvSpPr>
          <p:cNvPr id="289795" name="Rectangle 3"/>
          <p:cNvSpPr>
            <a:spLocks noGrp="1" noChangeArrowheads="1"/>
          </p:cNvSpPr>
          <p:nvPr>
            <p:ph type="body" idx="1"/>
          </p:nvPr>
        </p:nvSpPr>
        <p:spPr>
          <a:xfrm>
            <a:off x="457200" y="1995954"/>
            <a:ext cx="8229600" cy="4481046"/>
          </a:xfrm>
        </p:spPr>
        <p:txBody>
          <a:bodyPr/>
          <a:lstStyle/>
          <a:p>
            <a:r>
              <a:rPr lang="en-US" dirty="0"/>
              <a:t>Families </a:t>
            </a:r>
            <a:r>
              <a:rPr lang="en-US" dirty="0" smtClean="0"/>
              <a:t>teach us how </a:t>
            </a:r>
            <a:r>
              <a:rPr lang="en-US" dirty="0"/>
              <a:t>to </a:t>
            </a:r>
            <a:r>
              <a:rPr lang="en-US" dirty="0" smtClean="0"/>
              <a:t>grieve/mourn </a:t>
            </a:r>
            <a:r>
              <a:rPr lang="en-US" sz="1400" dirty="0" smtClean="0"/>
              <a:t>(</a:t>
            </a:r>
            <a:r>
              <a:rPr lang="en-US" sz="1400" dirty="0"/>
              <a:t>Byng-Hall, 2004)</a:t>
            </a:r>
          </a:p>
          <a:p>
            <a:pPr marL="68580" indent="0" algn="ctr">
              <a:buNone/>
            </a:pPr>
            <a:r>
              <a:rPr lang="en-US" altLang="ja-JP" dirty="0" smtClean="0">
                <a:latin typeface="Arial"/>
              </a:rPr>
              <a:t>As a sibling, did your family teach you well?</a:t>
            </a:r>
            <a:endParaRPr lang="en-US" altLang="ja-JP" dirty="0" smtClean="0">
              <a:latin typeface="Arial"/>
            </a:endParaRPr>
          </a:p>
        </p:txBody>
      </p:sp>
      <p:pic>
        <p:nvPicPr>
          <p:cNvPr id="2" name="Picture 1" descr="canstockphoto72362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181" y="3921075"/>
            <a:ext cx="3836285" cy="2555925"/>
          </a:xfrm>
          <a:prstGeom prst="rect">
            <a:avLst/>
          </a:prstGeom>
        </p:spPr>
      </p:pic>
    </p:spTree>
    <p:extLst>
      <p:ext uri="{BB962C8B-B14F-4D97-AF65-F5344CB8AC3E}">
        <p14:creationId xmlns:p14="http://schemas.microsoft.com/office/powerpoint/2010/main" val="41743064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normAutofit fontScale="90000"/>
          </a:bodyPr>
          <a:lstStyle/>
          <a:p>
            <a:r>
              <a:rPr lang="en-US" sz="4800" b="0" dirty="0"/>
              <a:t>Measuring &amp; Comparing Grief</a:t>
            </a:r>
          </a:p>
        </p:txBody>
      </p:sp>
      <p:sp>
        <p:nvSpPr>
          <p:cNvPr id="324611" name="Rectangle 3"/>
          <p:cNvSpPr>
            <a:spLocks noGrp="1" noChangeArrowheads="1"/>
          </p:cNvSpPr>
          <p:nvPr>
            <p:ph type="body" idx="1"/>
          </p:nvPr>
        </p:nvSpPr>
        <p:spPr>
          <a:xfrm>
            <a:off x="457200" y="1600200"/>
            <a:ext cx="7696200" cy="4530725"/>
          </a:xfrm>
        </p:spPr>
        <p:txBody>
          <a:bodyPr/>
          <a:lstStyle/>
          <a:p>
            <a:pPr>
              <a:buFont typeface="Wingdings" charset="0"/>
              <a:buNone/>
            </a:pPr>
            <a:endParaRPr lang="en-US" dirty="0" smtClean="0"/>
          </a:p>
          <a:p>
            <a:pPr>
              <a:buFont typeface="Wingdings" charset="0"/>
              <a:buNone/>
            </a:pPr>
            <a:endParaRPr lang="en-US" dirty="0"/>
          </a:p>
          <a:p>
            <a:pPr marL="68580" indent="0" algn="ctr">
              <a:buNone/>
            </a:pPr>
            <a:r>
              <a:rPr lang="ja-JP" altLang="en-US" dirty="0">
                <a:latin typeface="Arial"/>
              </a:rPr>
              <a:t>“</a:t>
            </a:r>
            <a:r>
              <a:rPr lang="en-US" dirty="0"/>
              <a:t>Griefworthy</a:t>
            </a:r>
            <a:r>
              <a:rPr lang="ja-JP" altLang="en-US" dirty="0">
                <a:latin typeface="Arial"/>
              </a:rPr>
              <a:t>”</a:t>
            </a:r>
            <a:r>
              <a:rPr lang="en-US" dirty="0"/>
              <a:t> </a:t>
            </a:r>
            <a:endParaRPr lang="en-US" dirty="0" smtClean="0"/>
          </a:p>
          <a:p>
            <a:pPr marL="68580" indent="0" algn="ctr">
              <a:buNone/>
            </a:pPr>
            <a:r>
              <a:rPr lang="en-US" sz="1400" dirty="0" smtClean="0"/>
              <a:t>(</a:t>
            </a:r>
            <a:r>
              <a:rPr lang="en-US" sz="1400" dirty="0"/>
              <a:t>Hibbert, 2008)</a:t>
            </a:r>
          </a:p>
          <a:p>
            <a:pPr algn="ctr">
              <a:buFont typeface="Wingdings" charset="0"/>
              <a:buNone/>
            </a:pPr>
            <a:endParaRPr lang="en-US" dirty="0"/>
          </a:p>
          <a:p>
            <a:pPr marL="68580" indent="0" algn="ctr">
              <a:buNone/>
            </a:pPr>
            <a:r>
              <a:rPr lang="en-US" dirty="0" smtClean="0"/>
              <a:t>“All </a:t>
            </a:r>
            <a:r>
              <a:rPr lang="en-US" dirty="0"/>
              <a:t>loss is experienced at 100 percent.  </a:t>
            </a:r>
            <a:endParaRPr lang="en-US" dirty="0" smtClean="0"/>
          </a:p>
          <a:p>
            <a:pPr marL="68580" indent="0" algn="ctr">
              <a:buNone/>
            </a:pPr>
            <a:r>
              <a:rPr lang="en-US" dirty="0" smtClean="0"/>
              <a:t>There </a:t>
            </a:r>
            <a:r>
              <a:rPr lang="en-US" dirty="0"/>
              <a:t>is no such thing as half grief.</a:t>
            </a:r>
            <a:r>
              <a:rPr lang="ja-JP" altLang="en-US" dirty="0">
                <a:latin typeface="Arial"/>
              </a:rPr>
              <a:t>”</a:t>
            </a:r>
            <a:r>
              <a:rPr lang="en-US" dirty="0"/>
              <a:t> </a:t>
            </a:r>
            <a:br>
              <a:rPr lang="en-US" dirty="0"/>
            </a:br>
            <a:r>
              <a:rPr lang="en-US" sz="1400" dirty="0"/>
              <a:t> (James, Friedman, Matthews, p. 9)</a:t>
            </a:r>
            <a:endParaRPr lang="en-US" dirty="0"/>
          </a:p>
          <a:p>
            <a:endParaRPr lang="en-US" sz="1800" dirty="0"/>
          </a:p>
        </p:txBody>
      </p:sp>
    </p:spTree>
    <p:extLst>
      <p:ext uri="{BB962C8B-B14F-4D97-AF65-F5344CB8AC3E}">
        <p14:creationId xmlns:p14="http://schemas.microsoft.com/office/powerpoint/2010/main" val="39741204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Siblings &amp; Mourning</a:t>
            </a:r>
            <a:endParaRPr lang="en-US" dirty="0"/>
          </a:p>
        </p:txBody>
      </p:sp>
      <p:sp>
        <p:nvSpPr>
          <p:cNvPr id="3" name="Content Placeholder 2"/>
          <p:cNvSpPr>
            <a:spLocks noGrp="1"/>
          </p:cNvSpPr>
          <p:nvPr>
            <p:ph idx="1"/>
          </p:nvPr>
        </p:nvSpPr>
        <p:spPr>
          <a:xfrm>
            <a:off x="393303" y="2354431"/>
            <a:ext cx="3749143" cy="3508977"/>
          </a:xfrm>
        </p:spPr>
        <p:txBody>
          <a:bodyPr>
            <a:normAutofit lnSpcReduction="10000"/>
          </a:bodyPr>
          <a:lstStyle/>
          <a:p>
            <a:r>
              <a:rPr lang="en-US" dirty="0" smtClean="0"/>
              <a:t>Mourn</a:t>
            </a:r>
            <a:r>
              <a:rPr lang="is-IS" dirty="0" smtClean="0"/>
              <a:t>ing the loss of...</a:t>
            </a:r>
          </a:p>
          <a:p>
            <a:pPr lvl="1"/>
            <a:r>
              <a:rPr lang="is-IS" dirty="0" smtClean="0"/>
              <a:t>A sister or brother</a:t>
            </a:r>
          </a:p>
          <a:p>
            <a:pPr lvl="1"/>
            <a:r>
              <a:rPr lang="is-IS" dirty="0" smtClean="0"/>
              <a:t>A best friend</a:t>
            </a:r>
          </a:p>
          <a:p>
            <a:pPr lvl="1"/>
            <a:r>
              <a:rPr lang="is-IS" dirty="0" smtClean="0"/>
              <a:t>A lifelong companion</a:t>
            </a:r>
          </a:p>
          <a:p>
            <a:pPr lvl="1"/>
            <a:r>
              <a:rPr lang="is-IS" dirty="0" smtClean="0"/>
              <a:t>The past</a:t>
            </a:r>
          </a:p>
          <a:p>
            <a:pPr lvl="1"/>
            <a:r>
              <a:rPr lang="is-IS" dirty="0" smtClean="0"/>
              <a:t>The present</a:t>
            </a:r>
          </a:p>
          <a:p>
            <a:pPr lvl="1"/>
            <a:r>
              <a:rPr lang="is-IS" dirty="0" smtClean="0"/>
              <a:t>The future</a:t>
            </a:r>
          </a:p>
          <a:p>
            <a:pPr lvl="1"/>
            <a:r>
              <a:rPr lang="is-IS" dirty="0" smtClean="0"/>
              <a:t>What could have been</a:t>
            </a:r>
          </a:p>
        </p:txBody>
      </p:sp>
      <p:pic>
        <p:nvPicPr>
          <p:cNvPr id="4" name="Picture 3" descr="FullSizeRen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446" y="2763064"/>
            <a:ext cx="4374772" cy="2515494"/>
          </a:xfrm>
          <a:prstGeom prst="rect">
            <a:avLst/>
          </a:prstGeom>
        </p:spPr>
      </p:pic>
    </p:spTree>
    <p:extLst>
      <p:ext uri="{BB962C8B-B14F-4D97-AF65-F5344CB8AC3E}">
        <p14:creationId xmlns:p14="http://schemas.microsoft.com/office/powerpoint/2010/main" val="25842136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457200" y="457200"/>
            <a:ext cx="7024744" cy="1143000"/>
          </a:xfrm>
        </p:spPr>
        <p:txBody>
          <a:bodyPr/>
          <a:lstStyle/>
          <a:p>
            <a:r>
              <a:rPr lang="en-US" dirty="0"/>
              <a:t>Grief Work Models</a:t>
            </a:r>
          </a:p>
        </p:txBody>
      </p:sp>
      <p:sp>
        <p:nvSpPr>
          <p:cNvPr id="194563" name="Rectangle 3"/>
          <p:cNvSpPr>
            <a:spLocks noGrp="1" noChangeArrowheads="1"/>
          </p:cNvSpPr>
          <p:nvPr>
            <p:ph type="body" idx="1"/>
          </p:nvPr>
        </p:nvSpPr>
        <p:spPr>
          <a:xfrm>
            <a:off x="457200" y="1600200"/>
            <a:ext cx="8229600" cy="4953000"/>
          </a:xfrm>
        </p:spPr>
        <p:txBody>
          <a:bodyPr>
            <a:normAutofit lnSpcReduction="10000"/>
          </a:bodyPr>
          <a:lstStyle/>
          <a:p>
            <a:pPr>
              <a:lnSpc>
                <a:spcPct val="80000"/>
              </a:lnSpc>
            </a:pPr>
            <a:r>
              <a:rPr lang="en-US" sz="2800" dirty="0"/>
              <a:t>Kubler-Ross</a:t>
            </a:r>
          </a:p>
          <a:p>
            <a:pPr lvl="1">
              <a:lnSpc>
                <a:spcPct val="80000"/>
              </a:lnSpc>
            </a:pPr>
            <a:r>
              <a:rPr lang="en-US" sz="2400" dirty="0"/>
              <a:t>Denial and Isolation</a:t>
            </a:r>
          </a:p>
          <a:p>
            <a:pPr lvl="1">
              <a:lnSpc>
                <a:spcPct val="80000"/>
              </a:lnSpc>
            </a:pPr>
            <a:r>
              <a:rPr lang="en-US" sz="2400" dirty="0"/>
              <a:t>Anger</a:t>
            </a:r>
          </a:p>
          <a:p>
            <a:pPr lvl="1">
              <a:lnSpc>
                <a:spcPct val="80000"/>
              </a:lnSpc>
            </a:pPr>
            <a:r>
              <a:rPr lang="en-US" sz="2400" dirty="0"/>
              <a:t>Bargaining</a:t>
            </a:r>
          </a:p>
          <a:p>
            <a:pPr lvl="1">
              <a:lnSpc>
                <a:spcPct val="80000"/>
              </a:lnSpc>
            </a:pPr>
            <a:r>
              <a:rPr lang="en-US" sz="2400" dirty="0"/>
              <a:t>Depression </a:t>
            </a:r>
          </a:p>
          <a:p>
            <a:pPr lvl="1">
              <a:lnSpc>
                <a:spcPct val="80000"/>
              </a:lnSpc>
            </a:pPr>
            <a:r>
              <a:rPr lang="en-US" sz="2400" dirty="0" smtClean="0"/>
              <a:t>Acceptance</a:t>
            </a:r>
          </a:p>
          <a:p>
            <a:pPr marL="365760" lvl="1" indent="0">
              <a:lnSpc>
                <a:spcPct val="80000"/>
              </a:lnSpc>
              <a:buNone/>
            </a:pPr>
            <a:endParaRPr lang="en-US" sz="2400" dirty="0"/>
          </a:p>
          <a:p>
            <a:pPr>
              <a:lnSpc>
                <a:spcPct val="80000"/>
              </a:lnSpc>
            </a:pPr>
            <a:r>
              <a:rPr lang="en-US" sz="2800" dirty="0" smtClean="0"/>
              <a:t>Worden</a:t>
            </a:r>
            <a:r>
              <a:rPr lang="en-US" sz="2800" dirty="0" smtClean="0">
                <a:latin typeface="Arial"/>
              </a:rPr>
              <a:t>’</a:t>
            </a:r>
            <a:r>
              <a:rPr lang="en-US" sz="2800" dirty="0" smtClean="0"/>
              <a:t>s </a:t>
            </a:r>
            <a:r>
              <a:rPr lang="en-US" sz="2800" dirty="0"/>
              <a:t>Four Tasks:</a:t>
            </a:r>
          </a:p>
          <a:p>
            <a:pPr lvl="1">
              <a:lnSpc>
                <a:spcPct val="80000"/>
              </a:lnSpc>
            </a:pPr>
            <a:r>
              <a:rPr lang="en-US" sz="2400" dirty="0"/>
              <a:t>To accept the reality of the loss</a:t>
            </a:r>
          </a:p>
          <a:p>
            <a:pPr lvl="1">
              <a:lnSpc>
                <a:spcPct val="80000"/>
              </a:lnSpc>
            </a:pPr>
            <a:r>
              <a:rPr lang="en-US" sz="2400" dirty="0"/>
              <a:t>To experience the pain of grief</a:t>
            </a:r>
          </a:p>
          <a:p>
            <a:pPr lvl="1">
              <a:lnSpc>
                <a:spcPct val="80000"/>
              </a:lnSpc>
            </a:pPr>
            <a:r>
              <a:rPr lang="en-US" sz="2400" dirty="0"/>
              <a:t>To adjust to an environment in which the </a:t>
            </a:r>
            <a:r>
              <a:rPr lang="en-US" sz="2400" dirty="0" smtClean="0"/>
              <a:t>person/thing </a:t>
            </a:r>
            <a:r>
              <a:rPr lang="en-US" sz="2400" dirty="0"/>
              <a:t>is missing</a:t>
            </a:r>
          </a:p>
          <a:p>
            <a:pPr lvl="1">
              <a:lnSpc>
                <a:spcPct val="80000"/>
              </a:lnSpc>
            </a:pPr>
            <a:r>
              <a:rPr lang="en-US" sz="2400" dirty="0"/>
              <a:t>To withdraw emotional energy and reinvest it in another relationship</a:t>
            </a:r>
          </a:p>
        </p:txBody>
      </p:sp>
    </p:spTree>
    <p:extLst>
      <p:ext uri="{BB962C8B-B14F-4D97-AF65-F5344CB8AC3E}">
        <p14:creationId xmlns:p14="http://schemas.microsoft.com/office/powerpoint/2010/main" val="32996559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763088" y="697755"/>
            <a:ext cx="7024744" cy="1143000"/>
          </a:xfrm>
        </p:spPr>
        <p:txBody>
          <a:bodyPr>
            <a:normAutofit fontScale="90000"/>
          </a:bodyPr>
          <a:lstStyle/>
          <a:p>
            <a:r>
              <a:rPr lang="en-US" dirty="0"/>
              <a:t>Family Grief </a:t>
            </a:r>
            <a:r>
              <a:rPr lang="en-US" dirty="0" smtClean="0"/>
              <a:t>Work</a:t>
            </a:r>
            <a:r>
              <a:rPr lang="is-IS" dirty="0" smtClean="0"/>
              <a:t>…</a:t>
            </a:r>
            <a:br>
              <a:rPr lang="is-IS" dirty="0" smtClean="0"/>
            </a:br>
            <a:r>
              <a:rPr lang="is-IS" sz="3100" dirty="0" smtClean="0"/>
              <a:t>As siblings, we don’t always get this</a:t>
            </a:r>
            <a:endParaRPr lang="en-US" sz="3100" dirty="0"/>
          </a:p>
        </p:txBody>
      </p:sp>
      <p:pic>
        <p:nvPicPr>
          <p:cNvPr id="2" name="Picture 1" descr="The Family that FEELs Together Heals Together; www.DrChristinaHibbert.com #motherhood #mentalhealth #radiosh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148" y="2170664"/>
            <a:ext cx="4013965" cy="4013965"/>
          </a:xfrm>
          <a:prstGeom prst="rect">
            <a:avLst/>
          </a:prstGeom>
        </p:spPr>
      </p:pic>
    </p:spTree>
    <p:extLst>
      <p:ext uri="{BB962C8B-B14F-4D97-AF65-F5344CB8AC3E}">
        <p14:creationId xmlns:p14="http://schemas.microsoft.com/office/powerpoint/2010/main" val="3927083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endParaRPr lang="en-US" dirty="0"/>
          </a:p>
        </p:txBody>
      </p:sp>
      <p:sp>
        <p:nvSpPr>
          <p:cNvPr id="375811" name="Rectangle 3"/>
          <p:cNvSpPr>
            <a:spLocks noGrp="1" noChangeArrowheads="1"/>
          </p:cNvSpPr>
          <p:nvPr>
            <p:ph type="body" idx="1"/>
          </p:nvPr>
        </p:nvSpPr>
        <p:spPr/>
        <p:txBody>
          <a:bodyPr/>
          <a:lstStyle/>
          <a:p>
            <a:endParaRPr lang="en-US" dirty="0"/>
          </a:p>
        </p:txBody>
      </p:sp>
      <p:pic>
        <p:nvPicPr>
          <p:cNvPr id="375812" name="Picture 4" descr="good ol f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90538"/>
            <a:ext cx="8305800" cy="544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95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Lifelong</a:t>
            </a:r>
            <a:br>
              <a:rPr lang="en-US" dirty="0" smtClean="0"/>
            </a:br>
            <a:r>
              <a:rPr lang="en-US" dirty="0" smtClean="0"/>
              <a:t>HEALING</a:t>
            </a: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pic>
        <p:nvPicPr>
          <p:cNvPr id="4" name="Picture 3" descr="To All Who Fear They'll Never Heal-On the 8th Anniversary of my Sister's Death www.DrChristinaHibbert.c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45" y="1442139"/>
            <a:ext cx="3610574" cy="3610574"/>
          </a:xfrm>
          <a:prstGeom prst="rect">
            <a:avLst/>
          </a:prstGeom>
        </p:spPr>
      </p:pic>
    </p:spTree>
    <p:extLst>
      <p:ext uri="{BB962C8B-B14F-4D97-AF65-F5344CB8AC3E}">
        <p14:creationId xmlns:p14="http://schemas.microsoft.com/office/powerpoint/2010/main" val="18827774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p:cNvSpPr>
            <a:spLocks noGrp="1" noChangeArrowheads="1"/>
          </p:cNvSpPr>
          <p:nvPr>
            <p:ph type="ctrTitle"/>
          </p:nvPr>
        </p:nvSpPr>
        <p:spPr/>
        <p:txBody>
          <a:bodyPr/>
          <a:lstStyle/>
          <a:p>
            <a:r>
              <a:rPr lang="en-US" dirty="0"/>
              <a:t>HEALING</a:t>
            </a:r>
          </a:p>
        </p:txBody>
      </p:sp>
      <p:sp>
        <p:nvSpPr>
          <p:cNvPr id="366597" name="Rectangle 5"/>
          <p:cNvSpPr>
            <a:spLocks noGrp="1" noChangeArrowheads="1"/>
          </p:cNvSpPr>
          <p:nvPr>
            <p:ph type="subTitle" idx="1"/>
          </p:nvPr>
        </p:nvSpPr>
        <p:spPr/>
        <p:txBody>
          <a:bodyPr/>
          <a:lstStyle/>
          <a:p>
            <a:r>
              <a:rPr lang="en-US" dirty="0" smtClean="0"/>
              <a:t>Grief Work</a:t>
            </a:r>
            <a:endParaRPr lang="en-US" dirty="0"/>
          </a:p>
        </p:txBody>
      </p:sp>
      <p:sp>
        <p:nvSpPr>
          <p:cNvPr id="5" name="TextBox 4"/>
          <p:cNvSpPr txBox="1"/>
          <p:nvPr/>
        </p:nvSpPr>
        <p:spPr>
          <a:xfrm>
            <a:off x="304197" y="1855671"/>
            <a:ext cx="3521092" cy="4001095"/>
          </a:xfrm>
          <a:prstGeom prst="rect">
            <a:avLst/>
          </a:prstGeom>
          <a:noFill/>
        </p:spPr>
        <p:txBody>
          <a:bodyPr wrap="square" rtlCol="0">
            <a:spAutoFit/>
          </a:bodyPr>
          <a:lstStyle/>
          <a:p>
            <a:pPr lvl="1" algn="ctr"/>
            <a:r>
              <a:rPr lang="ja-JP" altLang="en-US" sz="2400" dirty="0" smtClean="0">
                <a:latin typeface="Arial"/>
              </a:rPr>
              <a:t>“</a:t>
            </a:r>
            <a:r>
              <a:rPr lang="en-US" sz="2400" dirty="0" smtClean="0"/>
              <a:t>…grief, or any major trauma for that matter, is never overcome nor does recovery take place.  The course of healing involves integrating that trauma, not overcoming it.</a:t>
            </a:r>
            <a:r>
              <a:rPr lang="ja-JP" altLang="en-US" sz="2400" dirty="0" smtClean="0">
                <a:latin typeface="Arial"/>
              </a:rPr>
              <a:t>”</a:t>
            </a:r>
            <a:r>
              <a:rPr lang="en-US" sz="2400" dirty="0" smtClean="0"/>
              <a:t>  </a:t>
            </a:r>
          </a:p>
          <a:p>
            <a:pPr lvl="1" algn="ctr"/>
            <a:r>
              <a:rPr lang="en-US" sz="1400" dirty="0" smtClean="0"/>
              <a:t>(Bernstein, 1997, p.xv)</a:t>
            </a:r>
            <a:endParaRPr lang="en-US" sz="1400" dirty="0"/>
          </a:p>
        </p:txBody>
      </p:sp>
    </p:spTree>
    <p:extLst>
      <p:ext uri="{BB962C8B-B14F-4D97-AF65-F5344CB8AC3E}">
        <p14:creationId xmlns:p14="http://schemas.microsoft.com/office/powerpoint/2010/main" val="28027825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457200" y="762000"/>
            <a:ext cx="8229600" cy="1169988"/>
          </a:xfrm>
        </p:spPr>
        <p:txBody>
          <a:bodyPr>
            <a:normAutofit/>
          </a:bodyPr>
          <a:lstStyle/>
          <a:p>
            <a:r>
              <a:rPr lang="ja-JP" altLang="en-US" sz="4000" dirty="0">
                <a:latin typeface="Arial"/>
              </a:rPr>
              <a:t>“</a:t>
            </a:r>
            <a:r>
              <a:rPr lang="en-US" sz="4000" dirty="0"/>
              <a:t>How do I (we) grieve?</a:t>
            </a:r>
            <a:r>
              <a:rPr lang="ja-JP" altLang="en-US" sz="4000" dirty="0">
                <a:latin typeface="Arial"/>
              </a:rPr>
              <a:t>”</a:t>
            </a:r>
            <a:r>
              <a:rPr lang="en-US" sz="4000" dirty="0"/>
              <a:t/>
            </a:r>
            <a:br>
              <a:rPr lang="en-US" sz="4000" dirty="0"/>
            </a:br>
            <a:endParaRPr lang="en-US" sz="1800" i="1" dirty="0"/>
          </a:p>
        </p:txBody>
      </p:sp>
      <p:sp>
        <p:nvSpPr>
          <p:cNvPr id="334851" name="Rectangle 3"/>
          <p:cNvSpPr>
            <a:spLocks noGrp="1" noChangeArrowheads="1"/>
          </p:cNvSpPr>
          <p:nvPr>
            <p:ph type="body" idx="1"/>
          </p:nvPr>
        </p:nvSpPr>
        <p:spPr>
          <a:xfrm>
            <a:off x="457200" y="2590800"/>
            <a:ext cx="4539251" cy="3768725"/>
          </a:xfrm>
        </p:spPr>
        <p:txBody>
          <a:bodyPr>
            <a:normAutofit/>
          </a:bodyPr>
          <a:lstStyle/>
          <a:p>
            <a:pPr lvl="1">
              <a:lnSpc>
                <a:spcPct val="90000"/>
              </a:lnSpc>
              <a:buFont typeface="Wingdings" charset="0"/>
              <a:buChar char="§"/>
            </a:pPr>
            <a:r>
              <a:rPr lang="en-US" sz="2400" dirty="0" smtClean="0"/>
              <a:t>TEARS </a:t>
            </a:r>
            <a:r>
              <a:rPr lang="en-US" sz="1800" dirty="0"/>
              <a:t>(Hibbert, 2007)</a:t>
            </a:r>
            <a:endParaRPr lang="en-US" sz="2400" i="1" dirty="0"/>
          </a:p>
          <a:p>
            <a:pPr lvl="2">
              <a:lnSpc>
                <a:spcPct val="90000"/>
              </a:lnSpc>
              <a:buFont typeface="Wingdings" charset="0"/>
              <a:buChar char="§"/>
            </a:pPr>
            <a:r>
              <a:rPr lang="en-US" sz="2000" dirty="0"/>
              <a:t>Talking</a:t>
            </a:r>
          </a:p>
          <a:p>
            <a:pPr lvl="2">
              <a:lnSpc>
                <a:spcPct val="90000"/>
              </a:lnSpc>
            </a:pPr>
            <a:r>
              <a:rPr lang="en-US" sz="2000" dirty="0"/>
              <a:t>Exercise</a:t>
            </a:r>
          </a:p>
          <a:p>
            <a:pPr lvl="2">
              <a:lnSpc>
                <a:spcPct val="90000"/>
              </a:lnSpc>
            </a:pPr>
            <a:r>
              <a:rPr lang="en-US" sz="2000" dirty="0"/>
              <a:t>Artistic expression</a:t>
            </a:r>
          </a:p>
          <a:p>
            <a:pPr lvl="2">
              <a:lnSpc>
                <a:spcPct val="90000"/>
              </a:lnSpc>
            </a:pPr>
            <a:r>
              <a:rPr lang="en-US" sz="2000" dirty="0"/>
              <a:t>Recording emotions &amp; experiences</a:t>
            </a:r>
          </a:p>
          <a:p>
            <a:pPr lvl="2">
              <a:lnSpc>
                <a:spcPct val="90000"/>
              </a:lnSpc>
            </a:pPr>
            <a:r>
              <a:rPr lang="en-US" sz="2000" dirty="0" smtClean="0"/>
              <a:t>Sobbing</a:t>
            </a:r>
            <a:endParaRPr lang="en-US" sz="2000" i="1" dirty="0"/>
          </a:p>
        </p:txBody>
      </p:sp>
      <p:pic>
        <p:nvPicPr>
          <p:cNvPr id="2" name="Picture 1" descr="To all Who Fear They'll Never Heal www.DrChrisitnaHibbert.c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743" y="2053406"/>
            <a:ext cx="3762679" cy="3762679"/>
          </a:xfrm>
          <a:prstGeom prst="rect">
            <a:avLst/>
          </a:prstGeom>
        </p:spPr>
      </p:pic>
    </p:spTree>
    <p:extLst>
      <p:ext uri="{BB962C8B-B14F-4D97-AF65-F5344CB8AC3E}">
        <p14:creationId xmlns:p14="http://schemas.microsoft.com/office/powerpoint/2010/main" val="39180637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FEEL</a:t>
            </a:r>
            <a:endParaRPr lang="en-US" dirty="0"/>
          </a:p>
        </p:txBody>
      </p:sp>
      <p:sp>
        <p:nvSpPr>
          <p:cNvPr id="3" name="Content Placeholder 2"/>
          <p:cNvSpPr>
            <a:spLocks noGrp="1"/>
          </p:cNvSpPr>
          <p:nvPr>
            <p:ph idx="1"/>
          </p:nvPr>
        </p:nvSpPr>
        <p:spPr>
          <a:xfrm>
            <a:off x="1043493" y="2323652"/>
            <a:ext cx="3344562" cy="3508977"/>
          </a:xfrm>
        </p:spPr>
        <p:txBody>
          <a:bodyPr>
            <a:normAutofit fontScale="92500" lnSpcReduction="10000"/>
          </a:bodyPr>
          <a:lstStyle/>
          <a:p>
            <a:pPr lvl="1">
              <a:lnSpc>
                <a:spcPct val="90000"/>
              </a:lnSpc>
              <a:buFont typeface="Wingdings" charset="0"/>
              <a:buChar char="§"/>
            </a:pPr>
            <a:r>
              <a:rPr lang="en-US" sz="2400" dirty="0" smtClean="0"/>
              <a:t>How to handle tough emotions</a:t>
            </a:r>
          </a:p>
          <a:p>
            <a:pPr lvl="2">
              <a:lnSpc>
                <a:spcPct val="90000"/>
              </a:lnSpc>
              <a:buFont typeface="Wingdings" charset="0"/>
              <a:buChar char="§"/>
            </a:pPr>
            <a:r>
              <a:rPr lang="en-US" dirty="0" smtClean="0"/>
              <a:t>Anger</a:t>
            </a:r>
          </a:p>
          <a:p>
            <a:pPr lvl="2">
              <a:lnSpc>
                <a:spcPct val="90000"/>
              </a:lnSpc>
              <a:buFont typeface="Wingdings" charset="0"/>
              <a:buChar char="§"/>
            </a:pPr>
            <a:r>
              <a:rPr lang="en-US" dirty="0" smtClean="0"/>
              <a:t>Guilt</a:t>
            </a:r>
          </a:p>
          <a:p>
            <a:pPr lvl="2">
              <a:lnSpc>
                <a:spcPct val="90000"/>
              </a:lnSpc>
              <a:buFont typeface="Wingdings" charset="0"/>
              <a:buChar char="§"/>
            </a:pPr>
            <a:r>
              <a:rPr lang="en-US" dirty="0" smtClean="0"/>
              <a:t>Fear</a:t>
            </a:r>
          </a:p>
          <a:p>
            <a:pPr lvl="2">
              <a:lnSpc>
                <a:spcPct val="90000"/>
              </a:lnSpc>
              <a:buFont typeface="Wingdings" charset="0"/>
              <a:buChar char="§"/>
            </a:pPr>
            <a:r>
              <a:rPr lang="en-US" dirty="0" smtClean="0"/>
              <a:t>Depression</a:t>
            </a:r>
          </a:p>
          <a:p>
            <a:pPr lvl="1">
              <a:lnSpc>
                <a:spcPct val="90000"/>
              </a:lnSpc>
              <a:buFont typeface="Wingdings" charset="0"/>
              <a:buChar char="§"/>
            </a:pPr>
            <a:r>
              <a:rPr lang="en-US" sz="2400" dirty="0" smtClean="0"/>
              <a:t>FEEL </a:t>
            </a:r>
            <a:r>
              <a:rPr lang="en-US" sz="2400" dirty="0"/>
              <a:t>whatever comes </a:t>
            </a:r>
            <a:endParaRPr lang="en-US" altLang="ja-JP" sz="2400" i="1" dirty="0" smtClean="0">
              <a:latin typeface="Arial"/>
            </a:endParaRPr>
          </a:p>
          <a:p>
            <a:pPr lvl="1">
              <a:lnSpc>
                <a:spcPct val="90000"/>
              </a:lnSpc>
              <a:buFont typeface="Wingdings" charset="0"/>
              <a:buChar char="§"/>
            </a:pPr>
            <a:r>
              <a:rPr lang="en-US" sz="2400" i="1" dirty="0" smtClean="0"/>
              <a:t>“The </a:t>
            </a:r>
            <a:r>
              <a:rPr lang="en-US" sz="2400" i="1" dirty="0"/>
              <a:t>way out of grief is through it.</a:t>
            </a:r>
            <a:r>
              <a:rPr lang="ja-JP" altLang="en-US" sz="2400" i="1" dirty="0">
                <a:latin typeface="Arial"/>
              </a:rPr>
              <a:t>”</a:t>
            </a:r>
            <a:endParaRPr lang="en-US" sz="1600" dirty="0"/>
          </a:p>
          <a:p>
            <a:pPr lvl="1">
              <a:lnSpc>
                <a:spcPct val="90000"/>
              </a:lnSpc>
              <a:buFont typeface="Wingdings" charset="0"/>
              <a:buNone/>
            </a:pPr>
            <a:r>
              <a:rPr lang="en-US" sz="1600" dirty="0"/>
              <a:t>	(Deits, 2004)</a:t>
            </a:r>
            <a:endParaRPr lang="en-US" sz="2400" i="1" dirty="0"/>
          </a:p>
          <a:p>
            <a:endParaRPr lang="en-US" dirty="0"/>
          </a:p>
        </p:txBody>
      </p:sp>
      <p:pic>
        <p:nvPicPr>
          <p:cNvPr id="4" name="Picture 3" descr="FEEL-How to Cope with Powerful Emotions (plus video); www.DrChristinaHibbert.c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852" y="1087544"/>
            <a:ext cx="3643372" cy="4857829"/>
          </a:xfrm>
          <a:prstGeom prst="rect">
            <a:avLst/>
          </a:prstGeom>
        </p:spPr>
      </p:pic>
    </p:spTree>
    <p:extLst>
      <p:ext uri="{BB962C8B-B14F-4D97-AF65-F5344CB8AC3E}">
        <p14:creationId xmlns:p14="http://schemas.microsoft.com/office/powerpoint/2010/main" val="7285147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rrowheads="1"/>
          </p:cNvSpPr>
          <p:nvPr>
            <p:ph type="title"/>
          </p:nvPr>
        </p:nvSpPr>
        <p:spPr>
          <a:xfrm>
            <a:off x="587193" y="700640"/>
            <a:ext cx="7024744" cy="1143000"/>
          </a:xfrm>
        </p:spPr>
        <p:txBody>
          <a:bodyPr/>
          <a:lstStyle/>
          <a:p>
            <a:pPr eaLnBrk="1" hangingPunct="1"/>
            <a:r>
              <a:rPr lang="en-US" sz="4000" dirty="0">
                <a:solidFill>
                  <a:srgbClr val="E8BC4A"/>
                </a:solidFill>
                <a:latin typeface="Century Gothic" charset="0"/>
                <a:cs typeface="Arial" charset="0"/>
              </a:rPr>
              <a:t>Self-Esteem &amp; Self-Worth</a:t>
            </a:r>
          </a:p>
        </p:txBody>
      </p:sp>
      <p:sp>
        <p:nvSpPr>
          <p:cNvPr id="1119235" name="Rectangle 3"/>
          <p:cNvSpPr>
            <a:spLocks noGrp="1" noChangeArrowheads="1"/>
          </p:cNvSpPr>
          <p:nvPr>
            <p:ph idx="1"/>
          </p:nvPr>
        </p:nvSpPr>
        <p:spPr>
          <a:xfrm>
            <a:off x="517737" y="1749200"/>
            <a:ext cx="8083459" cy="4754204"/>
          </a:xfrm>
        </p:spPr>
        <p:txBody>
          <a:bodyPr rtlCol="0">
            <a:normAutofit fontScale="32500" lnSpcReduction="20000"/>
          </a:bodyPr>
          <a:lstStyle/>
          <a:p>
            <a:pPr eaLnBrk="1" fontAlgn="auto" hangingPunct="1">
              <a:spcAft>
                <a:spcPts val="0"/>
              </a:spcAft>
              <a:buFont typeface="Arial" pitchFamily="34" charset="0"/>
              <a:buChar char="•"/>
              <a:defRPr/>
            </a:pPr>
            <a:endParaRPr lang="en-US" dirty="0" smtClean="0">
              <a:latin typeface="Garamond" charset="0"/>
              <a:ea typeface="+mn-ea"/>
              <a:cs typeface="Arial" charset="0"/>
            </a:endParaRPr>
          </a:p>
          <a:p>
            <a:pPr eaLnBrk="1" fontAlgn="auto" hangingPunct="1">
              <a:spcAft>
                <a:spcPts val="0"/>
              </a:spcAft>
              <a:buFont typeface="Arial" pitchFamily="34" charset="0"/>
              <a:buChar char="•"/>
              <a:defRPr/>
            </a:pPr>
            <a:endParaRPr lang="en-US" dirty="0" smtClean="0">
              <a:latin typeface="Garamond" charset="0"/>
              <a:cs typeface="Arial" charset="0"/>
            </a:endParaRPr>
          </a:p>
          <a:p>
            <a:pPr eaLnBrk="1" fontAlgn="auto" hangingPunct="1">
              <a:spcAft>
                <a:spcPts val="0"/>
              </a:spcAft>
              <a:buFont typeface="Arial" pitchFamily="34" charset="0"/>
              <a:buChar char="•"/>
              <a:defRPr/>
            </a:pPr>
            <a:endParaRPr lang="en-US" dirty="0">
              <a:latin typeface="Garamond" charset="0"/>
              <a:cs typeface="Arial" charset="0"/>
            </a:endParaRPr>
          </a:p>
          <a:p>
            <a:pPr eaLnBrk="1" fontAlgn="auto" hangingPunct="1">
              <a:spcAft>
                <a:spcPts val="0"/>
              </a:spcAft>
              <a:buFont typeface="Arial" pitchFamily="34" charset="0"/>
              <a:buChar char="•"/>
              <a:defRPr/>
            </a:pPr>
            <a:r>
              <a:rPr lang="en-US" sz="6200" dirty="0" smtClean="0">
                <a:latin typeface="Garamond" charset="0"/>
                <a:cs typeface="Arial" charset="0"/>
              </a:rPr>
              <a:t>Being compared to lost sibling</a:t>
            </a:r>
          </a:p>
          <a:p>
            <a:pPr eaLnBrk="1" fontAlgn="auto" hangingPunct="1">
              <a:spcAft>
                <a:spcPts val="0"/>
              </a:spcAft>
              <a:buFont typeface="Arial" pitchFamily="34" charset="0"/>
              <a:buChar char="•"/>
              <a:defRPr/>
            </a:pPr>
            <a:r>
              <a:rPr lang="en-US" sz="6200" dirty="0" smtClean="0">
                <a:latin typeface="Garamond" charset="0"/>
                <a:cs typeface="Arial" charset="0"/>
              </a:rPr>
              <a:t>Feeling you must “measure up”</a:t>
            </a:r>
          </a:p>
          <a:p>
            <a:pPr eaLnBrk="1" fontAlgn="auto" hangingPunct="1">
              <a:spcAft>
                <a:spcPts val="0"/>
              </a:spcAft>
              <a:buFont typeface="Arial" pitchFamily="34" charset="0"/>
              <a:buChar char="•"/>
              <a:defRPr/>
            </a:pPr>
            <a:r>
              <a:rPr lang="en-US" sz="6200" dirty="0" smtClean="0">
                <a:latin typeface="Garamond" charset="0"/>
                <a:cs typeface="Arial" charset="0"/>
              </a:rPr>
              <a:t>Feeling like “all eyes are on you”</a:t>
            </a:r>
            <a:endParaRPr lang="en-US" sz="6200" dirty="0" smtClean="0">
              <a:latin typeface="Garamond" charset="0"/>
              <a:cs typeface="Arial" charset="0"/>
            </a:endParaRPr>
          </a:p>
          <a:p>
            <a:pPr eaLnBrk="1" fontAlgn="auto" hangingPunct="1">
              <a:spcAft>
                <a:spcPts val="0"/>
              </a:spcAft>
              <a:buFont typeface="Arial" pitchFamily="34" charset="0"/>
              <a:buChar char="•"/>
              <a:defRPr/>
            </a:pPr>
            <a:endParaRPr lang="en-US" sz="5700" dirty="0" smtClean="0">
              <a:latin typeface="Garamond" charset="0"/>
              <a:cs typeface="Arial" charset="0"/>
            </a:endParaRPr>
          </a:p>
          <a:p>
            <a:pPr eaLnBrk="1" fontAlgn="auto" hangingPunct="1">
              <a:spcAft>
                <a:spcPts val="0"/>
              </a:spcAft>
              <a:buFont typeface="Arial" pitchFamily="34" charset="0"/>
              <a:buChar char="•"/>
              <a:defRPr/>
            </a:pPr>
            <a:endParaRPr lang="en-US" sz="6200" dirty="0">
              <a:latin typeface="Garamond" charset="0"/>
              <a:cs typeface="Arial" charset="0"/>
            </a:endParaRPr>
          </a:p>
          <a:p>
            <a:pPr eaLnBrk="1" fontAlgn="auto" hangingPunct="1">
              <a:spcAft>
                <a:spcPts val="0"/>
              </a:spcAft>
              <a:buFont typeface="Arial" pitchFamily="34" charset="0"/>
              <a:buChar char="•"/>
              <a:defRPr/>
            </a:pPr>
            <a:r>
              <a:rPr lang="en-US" sz="6200" dirty="0" smtClean="0">
                <a:latin typeface="Garamond" charset="0"/>
                <a:cs typeface="Arial" charset="0"/>
              </a:rPr>
              <a:t>Self</a:t>
            </a:r>
            <a:r>
              <a:rPr lang="en-US" sz="6200" dirty="0">
                <a:latin typeface="Garamond" charset="0"/>
                <a:cs typeface="Arial" charset="0"/>
              </a:rPr>
              <a:t>-</a:t>
            </a:r>
            <a:r>
              <a:rPr lang="en-US" sz="6200" dirty="0" smtClean="0">
                <a:latin typeface="Garamond" charset="0"/>
                <a:cs typeface="Arial" charset="0"/>
              </a:rPr>
              <a:t>Esteem</a:t>
            </a:r>
          </a:p>
          <a:p>
            <a:pPr marL="68580" indent="0" eaLnBrk="1" fontAlgn="auto" hangingPunct="1">
              <a:spcAft>
                <a:spcPts val="0"/>
              </a:spcAft>
              <a:buNone/>
              <a:defRPr/>
            </a:pPr>
            <a:r>
              <a:rPr lang="en-US" sz="6200" dirty="0">
                <a:latin typeface="Garamond" charset="0"/>
                <a:cs typeface="Arial" charset="0"/>
              </a:rPr>
              <a:t> </a:t>
            </a:r>
            <a:r>
              <a:rPr lang="en-US" sz="6200" dirty="0" smtClean="0">
                <a:latin typeface="Garamond" charset="0"/>
                <a:cs typeface="Arial" charset="0"/>
              </a:rPr>
              <a:t>          vs.</a:t>
            </a:r>
            <a:endParaRPr lang="en-US" sz="6200" dirty="0">
              <a:latin typeface="Garamond" charset="0"/>
              <a:cs typeface="Arial" charset="0"/>
            </a:endParaRPr>
          </a:p>
          <a:p>
            <a:pPr eaLnBrk="1" fontAlgn="auto" hangingPunct="1">
              <a:spcAft>
                <a:spcPts val="0"/>
              </a:spcAft>
              <a:buFont typeface="Arial" pitchFamily="34" charset="0"/>
              <a:buChar char="•"/>
              <a:defRPr/>
            </a:pPr>
            <a:r>
              <a:rPr lang="en-US" sz="6200" dirty="0" smtClean="0">
                <a:latin typeface="Garamond" charset="0"/>
                <a:cs typeface="Arial" charset="0"/>
              </a:rPr>
              <a:t>Self-Worth</a:t>
            </a:r>
          </a:p>
          <a:p>
            <a:pPr marL="685800" lvl="2" indent="0" eaLnBrk="1" fontAlgn="auto" hangingPunct="1">
              <a:spcAft>
                <a:spcPts val="0"/>
              </a:spcAft>
              <a:buNone/>
              <a:defRPr/>
            </a:pPr>
            <a:endParaRPr lang="en-US" dirty="0" smtClean="0">
              <a:latin typeface="Garamond" charset="0"/>
              <a:ea typeface="+mn-ea"/>
              <a:cs typeface="Arial" charset="0"/>
            </a:endParaRPr>
          </a:p>
          <a:p>
            <a:pPr marL="685800" lvl="2" indent="0" eaLnBrk="1" fontAlgn="auto" hangingPunct="1">
              <a:spcAft>
                <a:spcPts val="0"/>
              </a:spcAft>
              <a:buNone/>
              <a:defRPr/>
            </a:pPr>
            <a:endParaRPr lang="en-US" dirty="0">
              <a:latin typeface="Garamond" charset="0"/>
              <a:cs typeface="Arial" charset="0"/>
            </a:endParaRPr>
          </a:p>
          <a:p>
            <a:pPr marL="685800" lvl="2" indent="0" eaLnBrk="1" fontAlgn="auto" hangingPunct="1">
              <a:spcAft>
                <a:spcPts val="0"/>
              </a:spcAft>
              <a:buNone/>
              <a:defRPr/>
            </a:pPr>
            <a:endParaRPr lang="en-US" dirty="0">
              <a:latin typeface="Garamond" charset="0"/>
              <a:cs typeface="Arial" charset="0"/>
            </a:endParaRPr>
          </a:p>
          <a:p>
            <a:pPr marL="685800" lvl="2" indent="0" eaLnBrk="1" fontAlgn="auto" hangingPunct="1">
              <a:spcAft>
                <a:spcPts val="0"/>
              </a:spcAft>
              <a:buNone/>
              <a:defRPr/>
            </a:pPr>
            <a:endParaRPr lang="en-US" dirty="0">
              <a:latin typeface="Garamond" charset="0"/>
              <a:cs typeface="Arial" charset="0"/>
            </a:endParaRPr>
          </a:p>
          <a:p>
            <a:pPr marL="685800" lvl="2" indent="0" eaLnBrk="1" fontAlgn="auto" hangingPunct="1">
              <a:spcAft>
                <a:spcPts val="0"/>
              </a:spcAft>
              <a:buNone/>
              <a:defRPr/>
            </a:pPr>
            <a:endParaRPr lang="en-US" dirty="0">
              <a:latin typeface="Garamond" charset="0"/>
              <a:cs typeface="Arial" charset="0"/>
            </a:endParaRPr>
          </a:p>
          <a:p>
            <a:pPr marL="685800" lvl="2" indent="0" eaLnBrk="1" fontAlgn="auto" hangingPunct="1">
              <a:spcAft>
                <a:spcPts val="0"/>
              </a:spcAft>
              <a:buNone/>
              <a:defRPr/>
            </a:pPr>
            <a:endParaRPr lang="en-US" sz="3400" dirty="0">
              <a:latin typeface="Garamond" charset="0"/>
              <a:cs typeface="Arial" charset="0"/>
            </a:endParaRPr>
          </a:p>
          <a:p>
            <a:pPr marL="685800" lvl="2" indent="0" eaLnBrk="1" fontAlgn="auto" hangingPunct="1">
              <a:spcAft>
                <a:spcPts val="0"/>
              </a:spcAft>
              <a:buNone/>
              <a:defRPr/>
            </a:pPr>
            <a:r>
              <a:rPr lang="en-US" sz="3400" i="1" dirty="0" smtClean="0">
                <a:latin typeface="Garamond" charset="0"/>
                <a:cs typeface="Arial" charset="0"/>
              </a:rPr>
              <a:t>      			</a:t>
            </a:r>
            <a:r>
              <a:rPr lang="en-US" sz="3400" i="1" dirty="0">
                <a:latin typeface="Garamond" charset="0"/>
                <a:cs typeface="Arial" charset="0"/>
              </a:rPr>
              <a:t>	</a:t>
            </a:r>
            <a:r>
              <a:rPr lang="en-US" sz="3400" i="1" dirty="0" smtClean="0">
                <a:latin typeface="Garamond" charset="0"/>
                <a:cs typeface="Arial" charset="0"/>
              </a:rPr>
              <a:t>	</a:t>
            </a:r>
          </a:p>
          <a:p>
            <a:pPr marL="685800" lvl="2" indent="0" eaLnBrk="1" fontAlgn="auto" hangingPunct="1">
              <a:spcAft>
                <a:spcPts val="0"/>
              </a:spcAft>
              <a:buNone/>
              <a:defRPr/>
            </a:pPr>
            <a:endParaRPr lang="en-US" sz="3400" i="1" dirty="0">
              <a:latin typeface="Garamond" charset="0"/>
              <a:cs typeface="Arial" charset="0"/>
            </a:endParaRPr>
          </a:p>
          <a:p>
            <a:pPr marL="685800" lvl="2" indent="0" eaLnBrk="1" fontAlgn="auto" hangingPunct="1">
              <a:spcAft>
                <a:spcPts val="0"/>
              </a:spcAft>
              <a:buNone/>
              <a:defRPr/>
            </a:pPr>
            <a:r>
              <a:rPr lang="en-US" sz="3400" i="1" dirty="0" smtClean="0">
                <a:latin typeface="Garamond" charset="0"/>
                <a:cs typeface="Arial" charset="0"/>
              </a:rPr>
              <a:t>						</a:t>
            </a:r>
            <a:r>
              <a:rPr lang="en-US" sz="3400" i="1" dirty="0" smtClean="0">
                <a:latin typeface="Garamond" charset="0"/>
                <a:cs typeface="Arial" charset="0"/>
              </a:rPr>
              <a:t> </a:t>
            </a:r>
            <a:r>
              <a:rPr lang="en-US" sz="4300" i="1" dirty="0" smtClean="0">
                <a:latin typeface="Garamond" charset="0"/>
                <a:cs typeface="Arial" charset="0"/>
              </a:rPr>
              <a:t>Who Am I Without You</a:t>
            </a:r>
            <a:r>
              <a:rPr lang="en-US" sz="4300" i="1" dirty="0" smtClean="0">
                <a:latin typeface="Garamond" charset="0"/>
                <a:cs typeface="Arial" charset="0"/>
              </a:rPr>
              <a:t>?</a:t>
            </a:r>
            <a:r>
              <a:rPr lang="en-US" sz="4300" dirty="0" smtClean="0">
                <a:latin typeface="Garamond" charset="0"/>
                <a:cs typeface="Arial" charset="0"/>
              </a:rPr>
              <a:t>, </a:t>
            </a:r>
            <a:r>
              <a:rPr lang="en-US" sz="4300" dirty="0" smtClean="0">
                <a:latin typeface="Garamond" charset="0"/>
                <a:cs typeface="Arial" charset="0"/>
              </a:rPr>
              <a:t>2015</a:t>
            </a:r>
            <a:endParaRPr lang="en-US" sz="4300" dirty="0" smtClean="0">
              <a:latin typeface="Garamond" charset="0"/>
              <a:cs typeface="Arial" charset="0"/>
            </a:endParaRPr>
          </a:p>
          <a:p>
            <a:pPr marL="685800" lvl="2" indent="0" eaLnBrk="1" fontAlgn="auto" hangingPunct="1">
              <a:spcAft>
                <a:spcPts val="0"/>
              </a:spcAft>
              <a:buNone/>
              <a:defRPr/>
            </a:pPr>
            <a:r>
              <a:rPr lang="en-US" sz="4300" i="1" dirty="0" smtClean="0">
                <a:latin typeface="Garamond" charset="0"/>
                <a:cs typeface="Arial" charset="0"/>
              </a:rPr>
              <a:t>					8 Keys to Mental Health Through Exercise</a:t>
            </a:r>
            <a:r>
              <a:rPr lang="en-US" sz="4300" dirty="0" smtClean="0">
                <a:latin typeface="Garamond" charset="0"/>
                <a:cs typeface="Arial" charset="0"/>
              </a:rPr>
              <a:t>, 2016</a:t>
            </a:r>
            <a:endParaRPr lang="en-US" sz="4300" dirty="0">
              <a:latin typeface="Garamond" charset="0"/>
              <a:cs typeface="Arial" charset="0"/>
            </a:endParaRPr>
          </a:p>
        </p:txBody>
      </p:sp>
      <p:pic>
        <p:nvPicPr>
          <p:cNvPr id="3" name="Picture 2" descr="imag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539" y="2008594"/>
            <a:ext cx="3314778" cy="3314778"/>
          </a:xfrm>
          <a:prstGeom prst="rect">
            <a:avLst/>
          </a:prstGeom>
        </p:spPr>
      </p:pic>
    </p:spTree>
    <p:extLst>
      <p:ext uri="{BB962C8B-B14F-4D97-AF65-F5344CB8AC3E}">
        <p14:creationId xmlns:p14="http://schemas.microsoft.com/office/powerpoint/2010/main" val="297954381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mages.jpg"/>
          <p:cNvPicPr>
            <a:picLocks noGrp="1" noChangeAspect="1"/>
          </p:cNvPicPr>
          <p:nvPr>
            <p:ph sz="quarter" idx="13"/>
          </p:nvPr>
        </p:nvPicPr>
        <p:blipFill>
          <a:blip r:embed="rId2">
            <a:extLst>
              <a:ext uri="{28A0092B-C50C-407E-A947-70E740481C1C}">
                <a14:useLocalDpi xmlns:a14="http://schemas.microsoft.com/office/drawing/2010/main" val="0"/>
              </a:ext>
            </a:extLst>
          </a:blip>
          <a:srcRect l="1068" r="1068"/>
          <a:stretch>
            <a:fillRect/>
          </a:stretch>
        </p:blipFill>
        <p:spPr>
          <a:xfrm>
            <a:off x="943552" y="1621357"/>
            <a:ext cx="3419856" cy="3493008"/>
          </a:xfrm>
        </p:spPr>
      </p:pic>
      <p:pic>
        <p:nvPicPr>
          <p:cNvPr id="7" name="Content Placeholder 6" descr="IMG_4605.jpg"/>
          <p:cNvPicPr>
            <a:picLocks noGrp="1" noChangeAspect="1"/>
          </p:cNvPicPr>
          <p:nvPr>
            <p:ph sz="quarter" idx="14"/>
          </p:nvPr>
        </p:nvPicPr>
        <p:blipFill>
          <a:blip r:embed="rId3">
            <a:extLst>
              <a:ext uri="{28A0092B-C50C-407E-A947-70E740481C1C}">
                <a14:useLocalDpi xmlns:a14="http://schemas.microsoft.com/office/drawing/2010/main" val="0"/>
              </a:ext>
            </a:extLst>
          </a:blip>
          <a:srcRect l="1068" r="1068"/>
          <a:stretch>
            <a:fillRect/>
          </a:stretch>
        </p:blipFill>
        <p:spPr>
          <a:xfrm>
            <a:off x="4751622" y="1621357"/>
            <a:ext cx="3419856" cy="3493008"/>
          </a:xfrm>
          <a:prstGeom prst="rect">
            <a:avLst/>
          </a:prstGeom>
        </p:spPr>
      </p:pic>
    </p:spTree>
    <p:extLst>
      <p:ext uri="{BB962C8B-B14F-4D97-AF65-F5344CB8AC3E}">
        <p14:creationId xmlns:p14="http://schemas.microsoft.com/office/powerpoint/2010/main" val="8999307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rrowheads="1"/>
          </p:cNvSpPr>
          <p:nvPr>
            <p:ph type="title"/>
          </p:nvPr>
        </p:nvSpPr>
        <p:spPr>
          <a:xfrm>
            <a:off x="609600" y="1065469"/>
            <a:ext cx="8229600" cy="1143000"/>
          </a:xfrm>
        </p:spPr>
        <p:txBody>
          <a:bodyPr>
            <a:normAutofit fontScale="90000"/>
          </a:bodyPr>
          <a:lstStyle/>
          <a:p>
            <a:r>
              <a:rPr lang="en-US" dirty="0" smtClean="0">
                <a:solidFill>
                  <a:srgbClr val="E8BC4A"/>
                </a:solidFill>
                <a:latin typeface="Century Gothic" charset="0"/>
                <a:cs typeface="Arial" charset="0"/>
              </a:rPr>
              <a:t>Powerful </a:t>
            </a:r>
            <a:br>
              <a:rPr lang="en-US" dirty="0" smtClean="0">
                <a:solidFill>
                  <a:srgbClr val="E8BC4A"/>
                </a:solidFill>
                <a:latin typeface="Century Gothic" charset="0"/>
                <a:cs typeface="Arial" charset="0"/>
              </a:rPr>
            </a:br>
            <a:r>
              <a:rPr lang="en-US" dirty="0" smtClean="0">
                <a:solidFill>
                  <a:srgbClr val="E8BC4A"/>
                </a:solidFill>
                <a:latin typeface="Century Gothic" charset="0"/>
                <a:cs typeface="Arial" charset="0"/>
              </a:rPr>
              <a:t>Self</a:t>
            </a:r>
            <a:r>
              <a:rPr lang="en-US" dirty="0">
                <a:solidFill>
                  <a:srgbClr val="E8BC4A"/>
                </a:solidFill>
                <a:latin typeface="Century Gothic" charset="0"/>
                <a:cs typeface="Arial" charset="0"/>
              </a:rPr>
              <a:t>-</a:t>
            </a:r>
            <a:r>
              <a:rPr lang="en-US" dirty="0" smtClean="0">
                <a:solidFill>
                  <a:srgbClr val="E8BC4A"/>
                </a:solidFill>
                <a:latin typeface="Century Gothic" charset="0"/>
                <a:cs typeface="Arial" charset="0"/>
              </a:rPr>
              <a:t>Care</a:t>
            </a:r>
            <a:br>
              <a:rPr lang="en-US" dirty="0" smtClean="0">
                <a:solidFill>
                  <a:srgbClr val="E8BC4A"/>
                </a:solidFill>
                <a:latin typeface="Century Gothic" charset="0"/>
                <a:cs typeface="Arial" charset="0"/>
              </a:rPr>
            </a:br>
            <a:r>
              <a:rPr lang="en-US" sz="2000" dirty="0">
                <a:latin typeface="Garamond" charset="0"/>
                <a:cs typeface="Arial" charset="0"/>
              </a:rPr>
              <a:t>Self-care is crucial to coping and healing!</a:t>
            </a:r>
            <a:br>
              <a:rPr lang="en-US" sz="2000" dirty="0">
                <a:latin typeface="Garamond" charset="0"/>
                <a:cs typeface="Arial" charset="0"/>
              </a:rPr>
            </a:br>
            <a:endParaRPr lang="en-US" sz="2000" dirty="0">
              <a:solidFill>
                <a:srgbClr val="E8BC4A"/>
              </a:solidFill>
              <a:latin typeface="Century Gothic" charset="0"/>
              <a:cs typeface="Arial" charset="0"/>
            </a:endParaRPr>
          </a:p>
        </p:txBody>
      </p:sp>
      <p:sp>
        <p:nvSpPr>
          <p:cNvPr id="75778" name="Rectangle 3"/>
          <p:cNvSpPr>
            <a:spLocks noGrp="1" noChangeArrowheads="1"/>
          </p:cNvSpPr>
          <p:nvPr>
            <p:ph idx="1"/>
          </p:nvPr>
        </p:nvSpPr>
        <p:spPr>
          <a:xfrm>
            <a:off x="457200" y="3200400"/>
            <a:ext cx="8229600" cy="3657600"/>
          </a:xfrm>
        </p:spPr>
        <p:txBody>
          <a:bodyPr/>
          <a:lstStyle/>
          <a:p>
            <a:pPr eaLnBrk="1" hangingPunct="1">
              <a:lnSpc>
                <a:spcPct val="90000"/>
              </a:lnSpc>
            </a:pPr>
            <a:r>
              <a:rPr lang="en-US" dirty="0">
                <a:latin typeface="Garamond" charset="0"/>
                <a:cs typeface="Arial" charset="0"/>
              </a:rPr>
              <a:t>Oxygen Mask </a:t>
            </a:r>
          </a:p>
          <a:p>
            <a:pPr eaLnBrk="1" hangingPunct="1">
              <a:lnSpc>
                <a:spcPct val="90000"/>
              </a:lnSpc>
            </a:pPr>
            <a:r>
              <a:rPr lang="en-US" dirty="0">
                <a:latin typeface="Garamond" charset="0"/>
                <a:cs typeface="Arial" charset="0"/>
              </a:rPr>
              <a:t>Self-Care is a Strength</a:t>
            </a:r>
          </a:p>
          <a:p>
            <a:pPr lvl="1" eaLnBrk="1" hangingPunct="1">
              <a:lnSpc>
                <a:spcPct val="90000"/>
              </a:lnSpc>
            </a:pPr>
            <a:r>
              <a:rPr lang="en-US" dirty="0">
                <a:latin typeface="Garamond" charset="0"/>
                <a:cs typeface="Arial" charset="0"/>
              </a:rPr>
              <a:t>Involves:  Physical, Mental, Emotional, Spiritual, </a:t>
            </a:r>
            <a:r>
              <a:rPr lang="en-US" dirty="0" smtClean="0">
                <a:latin typeface="Garamond" charset="0"/>
                <a:cs typeface="Arial" charset="0"/>
              </a:rPr>
              <a:t>Social</a:t>
            </a:r>
            <a:r>
              <a:rPr lang="en-US" dirty="0">
                <a:latin typeface="Garamond" charset="0"/>
                <a:cs typeface="Arial" charset="0"/>
              </a:rPr>
              <a:t> </a:t>
            </a:r>
            <a:r>
              <a:rPr lang="en-US" dirty="0" smtClean="0">
                <a:latin typeface="Garamond" charset="0"/>
                <a:cs typeface="Arial" charset="0"/>
              </a:rPr>
              <a:t>Care</a:t>
            </a:r>
            <a:endParaRPr lang="en-US" dirty="0">
              <a:latin typeface="Garamond" charset="0"/>
              <a:cs typeface="Arial" charset="0"/>
            </a:endParaRPr>
          </a:p>
          <a:p>
            <a:pPr eaLnBrk="1" hangingPunct="1">
              <a:lnSpc>
                <a:spcPct val="90000"/>
              </a:lnSpc>
            </a:pPr>
            <a:r>
              <a:rPr lang="en-US" dirty="0">
                <a:latin typeface="Garamond" charset="0"/>
                <a:cs typeface="Arial" charset="0"/>
              </a:rPr>
              <a:t>Put self on list- Allow time for </a:t>
            </a:r>
            <a:r>
              <a:rPr lang="en-US" dirty="0" smtClean="0">
                <a:latin typeface="Garamond" charset="0"/>
                <a:cs typeface="Arial" charset="0"/>
              </a:rPr>
              <a:t>self, “life,” and relationships</a:t>
            </a:r>
          </a:p>
          <a:p>
            <a:pPr lvl="1">
              <a:lnSpc>
                <a:spcPct val="90000"/>
              </a:lnSpc>
            </a:pPr>
            <a:r>
              <a:rPr lang="en-US" dirty="0" smtClean="0">
                <a:latin typeface="Garamond" charset="0"/>
                <a:cs typeface="Arial" charset="0"/>
              </a:rPr>
              <a:t>Allow time to FEEL, cry, grieve</a:t>
            </a:r>
            <a:endParaRPr lang="en-US" dirty="0">
              <a:latin typeface="Garamond" charset="0"/>
              <a:cs typeface="Arial" charset="0"/>
            </a:endParaRPr>
          </a:p>
          <a:p>
            <a:pPr eaLnBrk="1" hangingPunct="1">
              <a:lnSpc>
                <a:spcPct val="90000"/>
              </a:lnSpc>
            </a:pPr>
            <a:r>
              <a:rPr lang="en-US" dirty="0">
                <a:latin typeface="Garamond" charset="0"/>
                <a:cs typeface="Arial" charset="0"/>
              </a:rPr>
              <a:t>Identify </a:t>
            </a:r>
            <a:r>
              <a:rPr lang="en-US" dirty="0" smtClean="0">
                <a:latin typeface="Garamond" charset="0"/>
                <a:cs typeface="Arial" charset="0"/>
              </a:rPr>
              <a:t>priorities: “What matters most?”</a:t>
            </a:r>
          </a:p>
          <a:p>
            <a:pPr lvl="1">
              <a:lnSpc>
                <a:spcPct val="90000"/>
              </a:lnSpc>
            </a:pPr>
            <a:r>
              <a:rPr lang="en-US" dirty="0" smtClean="0">
                <a:latin typeface="Garamond" charset="0"/>
                <a:cs typeface="Arial" charset="0"/>
              </a:rPr>
              <a:t>Can </a:t>
            </a:r>
            <a:r>
              <a:rPr lang="en-US" dirty="0">
                <a:latin typeface="Garamond" charset="0"/>
                <a:cs typeface="Arial" charset="0"/>
              </a:rPr>
              <a:t>you do any of these if you are not healthy</a:t>
            </a:r>
            <a:r>
              <a:rPr lang="en-US" dirty="0" smtClean="0">
                <a:latin typeface="Garamond" charset="0"/>
                <a:cs typeface="Arial" charset="0"/>
              </a:rPr>
              <a:t>?</a:t>
            </a:r>
            <a:endParaRPr lang="en-US" dirty="0" smtClean="0">
              <a:latin typeface="Garamond" charset="0"/>
              <a:cs typeface="Arial" charset="0"/>
            </a:endParaRPr>
          </a:p>
        </p:txBody>
      </p:sp>
      <p:pic>
        <p:nvPicPr>
          <p:cNvPr id="2" name="Picture 1" descr="belize bi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784706" y="1065469"/>
            <a:ext cx="3638228" cy="2728671"/>
          </a:xfrm>
          <a:prstGeom prst="rect">
            <a:avLst/>
          </a:prstGeom>
        </p:spPr>
      </p:pic>
    </p:spTree>
    <p:extLst>
      <p:ext uri="{BB962C8B-B14F-4D97-AF65-F5344CB8AC3E}">
        <p14:creationId xmlns:p14="http://schemas.microsoft.com/office/powerpoint/2010/main" val="34195386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ctrTitle"/>
          </p:nvPr>
        </p:nvSpPr>
        <p:spPr/>
        <p:txBody>
          <a:bodyPr rtlCol="0">
            <a:normAutofit fontScale="90000"/>
          </a:bodyPr>
          <a:lstStyle/>
          <a:p>
            <a:pPr eaLnBrk="1" fontAlgn="auto" hangingPunct="1">
              <a:spcAft>
                <a:spcPts val="0"/>
              </a:spcAft>
              <a:defRPr/>
            </a:pPr>
            <a:r>
              <a:rPr lang="en-US" dirty="0">
                <a:solidFill>
                  <a:srgbClr val="E8BC4A"/>
                </a:solidFill>
                <a:ea typeface="+mj-ea"/>
                <a:cs typeface="Arial" charset="0"/>
              </a:rPr>
              <a:t>Have You Cared for Your Brain Today?</a:t>
            </a:r>
          </a:p>
        </p:txBody>
      </p:sp>
      <p:sp>
        <p:nvSpPr>
          <p:cNvPr id="76802" name="Rectangle 3"/>
          <p:cNvSpPr>
            <a:spLocks noGrp="1" noChangeArrowheads="1"/>
          </p:cNvSpPr>
          <p:nvPr>
            <p:ph type="subTitle" idx="1"/>
          </p:nvPr>
        </p:nvSpPr>
        <p:spPr/>
        <p:txBody>
          <a:bodyPr/>
          <a:lstStyle/>
          <a:p>
            <a:pPr eaLnBrk="1" hangingPunct="1">
              <a:buFont typeface="Wingdings" charset="0"/>
              <a:buNone/>
            </a:pPr>
            <a:r>
              <a:rPr lang="en-US" dirty="0">
                <a:latin typeface="Garamond" charset="0"/>
                <a:cs typeface="Arial" charset="0"/>
              </a:rPr>
              <a:t>NURSE</a:t>
            </a:r>
          </a:p>
          <a:p>
            <a:pPr eaLnBrk="1" hangingPunct="1">
              <a:buFont typeface="Wingdings" charset="0"/>
              <a:buNone/>
            </a:pPr>
            <a:r>
              <a:rPr lang="en-US" dirty="0">
                <a:latin typeface="Garamond" charset="0"/>
                <a:cs typeface="Arial" charset="0"/>
              </a:rPr>
              <a:t>Program</a:t>
            </a:r>
          </a:p>
        </p:txBody>
      </p:sp>
      <p:sp>
        <p:nvSpPr>
          <p:cNvPr id="2" name="Rectangle 1"/>
          <p:cNvSpPr/>
          <p:nvPr/>
        </p:nvSpPr>
        <p:spPr>
          <a:xfrm>
            <a:off x="-3048000" y="4600486"/>
            <a:ext cx="2286000" cy="1200329"/>
          </a:xfrm>
          <a:prstGeom prst="rect">
            <a:avLst/>
          </a:prstGeom>
        </p:spPr>
        <p:txBody>
          <a:bodyPr>
            <a:spAutoFit/>
          </a:bodyPr>
          <a:lstStyle/>
          <a:p>
            <a:r>
              <a:rPr lang="en-US" dirty="0"/>
              <a:t>file://</a:t>
            </a:r>
            <a:r>
              <a:rPr lang="en-US" dirty="0" err="1"/>
              <a:t>localhost</a:t>
            </a:r>
            <a:r>
              <a:rPr lang="en-US" dirty="0"/>
              <a:t>/.file/id=6571367.2025810</a:t>
            </a:r>
          </a:p>
        </p:txBody>
      </p:sp>
      <p:pic>
        <p:nvPicPr>
          <p:cNvPr id="4" name="Picture 3" descr="MP9004223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77" y="1200329"/>
            <a:ext cx="3068488" cy="4600486"/>
          </a:xfrm>
          <a:prstGeom prst="rect">
            <a:avLst/>
          </a:prstGeom>
        </p:spPr>
      </p:pic>
    </p:spTree>
    <p:extLst>
      <p:ext uri="{BB962C8B-B14F-4D97-AF65-F5344CB8AC3E}">
        <p14:creationId xmlns:p14="http://schemas.microsoft.com/office/powerpoint/2010/main" val="2738641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Rot="1" noChangeArrowheads="1"/>
          </p:cNvSpPr>
          <p:nvPr>
            <p:ph type="title"/>
          </p:nvPr>
        </p:nvSpPr>
        <p:spPr>
          <a:xfrm>
            <a:off x="533249" y="1376987"/>
            <a:ext cx="8229600" cy="942975"/>
          </a:xfrm>
        </p:spPr>
        <p:txBody>
          <a:bodyPr rtlCol="0">
            <a:normAutofit fontScale="90000"/>
          </a:bodyPr>
          <a:lstStyle/>
          <a:p>
            <a:pPr eaLnBrk="1" fontAlgn="auto" hangingPunct="1">
              <a:spcAft>
                <a:spcPts val="0"/>
              </a:spcAft>
              <a:defRPr/>
            </a:pPr>
            <a:r>
              <a:rPr lang="en-US" sz="4000" dirty="0" smtClean="0">
                <a:solidFill>
                  <a:srgbClr val="E8BC4A"/>
                </a:solidFill>
                <a:ea typeface="+mj-ea"/>
                <a:cs typeface="Arial" charset="0"/>
              </a:rPr>
              <a:t>Caring for your Brain with</a:t>
            </a:r>
            <a:br>
              <a:rPr lang="en-US" sz="4000" dirty="0" smtClean="0">
                <a:solidFill>
                  <a:srgbClr val="E8BC4A"/>
                </a:solidFill>
                <a:ea typeface="+mj-ea"/>
                <a:cs typeface="Arial" charset="0"/>
              </a:rPr>
            </a:br>
            <a:r>
              <a:rPr lang="en-US" sz="4000" dirty="0" smtClean="0">
                <a:solidFill>
                  <a:srgbClr val="E8BC4A"/>
                </a:solidFill>
                <a:ea typeface="+mj-ea"/>
                <a:cs typeface="Arial" charset="0"/>
              </a:rPr>
              <a:t>NURSE</a:t>
            </a:r>
            <a:r>
              <a:rPr lang="en-US" sz="4000" dirty="0">
                <a:solidFill>
                  <a:srgbClr val="E8BC4A"/>
                </a:solidFill>
                <a:ea typeface="+mj-ea"/>
                <a:cs typeface="Arial" charset="0"/>
              </a:rPr>
              <a:t>:</a:t>
            </a:r>
            <a:br>
              <a:rPr lang="en-US" sz="4000" dirty="0">
                <a:solidFill>
                  <a:srgbClr val="E8BC4A"/>
                </a:solidFill>
                <a:ea typeface="+mj-ea"/>
                <a:cs typeface="Arial" charset="0"/>
              </a:rPr>
            </a:br>
            <a:endParaRPr lang="en-US" sz="4000" dirty="0">
              <a:solidFill>
                <a:srgbClr val="E8BC4A"/>
              </a:solidFill>
              <a:ea typeface="+mj-ea"/>
              <a:cs typeface="Arial" charset="0"/>
            </a:endParaRPr>
          </a:p>
        </p:txBody>
      </p:sp>
      <p:sp>
        <p:nvSpPr>
          <p:cNvPr id="77826" name="Rectangle 3"/>
          <p:cNvSpPr>
            <a:spLocks noGrp="1" noChangeArrowheads="1"/>
          </p:cNvSpPr>
          <p:nvPr>
            <p:ph idx="1"/>
          </p:nvPr>
        </p:nvSpPr>
        <p:spPr>
          <a:xfrm>
            <a:off x="457200" y="2319962"/>
            <a:ext cx="8229600" cy="3852238"/>
          </a:xfrm>
        </p:spPr>
        <p:txBody>
          <a:bodyPr>
            <a:normAutofit lnSpcReduction="10000"/>
          </a:bodyPr>
          <a:lstStyle/>
          <a:p>
            <a:pPr eaLnBrk="1" hangingPunct="1">
              <a:lnSpc>
                <a:spcPct val="90000"/>
              </a:lnSpc>
              <a:buFont typeface="Wingdings" charset="0"/>
              <a:buNone/>
            </a:pPr>
            <a:r>
              <a:rPr lang="en-US" sz="3600" dirty="0">
                <a:latin typeface="Garamond" charset="0"/>
                <a:cs typeface="Arial" charset="0"/>
              </a:rPr>
              <a:t>N=  Nourishment &amp; Needs</a:t>
            </a:r>
          </a:p>
          <a:p>
            <a:pPr eaLnBrk="1" hangingPunct="1">
              <a:lnSpc>
                <a:spcPct val="90000"/>
              </a:lnSpc>
              <a:buFont typeface="Wingdings" charset="0"/>
              <a:buNone/>
            </a:pPr>
            <a:r>
              <a:rPr lang="en-US" sz="3600" dirty="0">
                <a:latin typeface="Garamond" charset="0"/>
                <a:cs typeface="Arial" charset="0"/>
              </a:rPr>
              <a:t>U=  Understanding</a:t>
            </a:r>
          </a:p>
          <a:p>
            <a:pPr eaLnBrk="1" hangingPunct="1">
              <a:lnSpc>
                <a:spcPct val="90000"/>
              </a:lnSpc>
              <a:buFont typeface="Wingdings" charset="0"/>
              <a:buNone/>
            </a:pPr>
            <a:r>
              <a:rPr lang="en-US" sz="3600" dirty="0">
                <a:latin typeface="Garamond" charset="0"/>
                <a:cs typeface="Arial" charset="0"/>
              </a:rPr>
              <a:t>R=  Rest &amp; Relaxation</a:t>
            </a:r>
          </a:p>
          <a:p>
            <a:pPr eaLnBrk="1" hangingPunct="1">
              <a:lnSpc>
                <a:spcPct val="90000"/>
              </a:lnSpc>
              <a:buFont typeface="Wingdings" charset="0"/>
              <a:buNone/>
            </a:pPr>
            <a:r>
              <a:rPr lang="en-US" sz="3600" dirty="0">
                <a:latin typeface="Garamond" charset="0"/>
                <a:cs typeface="Arial" charset="0"/>
              </a:rPr>
              <a:t>S=  Spirituality</a:t>
            </a:r>
          </a:p>
          <a:p>
            <a:pPr eaLnBrk="1" hangingPunct="1">
              <a:lnSpc>
                <a:spcPct val="90000"/>
              </a:lnSpc>
              <a:buFont typeface="Wingdings" charset="0"/>
              <a:buNone/>
            </a:pPr>
            <a:r>
              <a:rPr lang="en-US" sz="3600" dirty="0">
                <a:latin typeface="Garamond" charset="0"/>
                <a:cs typeface="Arial" charset="0"/>
              </a:rPr>
              <a:t>E=  Exercise</a:t>
            </a:r>
          </a:p>
          <a:p>
            <a:pPr eaLnBrk="1" hangingPunct="1">
              <a:lnSpc>
                <a:spcPct val="90000"/>
              </a:lnSpc>
              <a:buFont typeface="Wingdings" charset="0"/>
              <a:buNone/>
            </a:pPr>
            <a:endParaRPr lang="en-US" sz="3600" dirty="0">
              <a:latin typeface="Garamond" charset="0"/>
              <a:cs typeface="Arial" charset="0"/>
            </a:endParaRPr>
          </a:p>
          <a:p>
            <a:pPr eaLnBrk="1" hangingPunct="1">
              <a:lnSpc>
                <a:spcPct val="90000"/>
              </a:lnSpc>
              <a:buFont typeface="Wingdings" charset="0"/>
              <a:buNone/>
            </a:pPr>
            <a:r>
              <a:rPr lang="en-US" sz="2000" dirty="0">
                <a:latin typeface="Garamond" charset="0"/>
                <a:cs typeface="Arial" charset="0"/>
              </a:rPr>
              <a:t>				</a:t>
            </a:r>
            <a:r>
              <a:rPr lang="en-US" sz="2000" dirty="0" smtClean="0">
                <a:latin typeface="Garamond" charset="0"/>
                <a:cs typeface="Arial" charset="0"/>
              </a:rPr>
              <a:t>				</a:t>
            </a:r>
            <a:r>
              <a:rPr lang="en-US" sz="1200" dirty="0" smtClean="0">
                <a:latin typeface="Garamond" charset="0"/>
                <a:cs typeface="Arial" charset="0"/>
              </a:rPr>
              <a:t>-</a:t>
            </a:r>
            <a:r>
              <a:rPr lang="en-US" altLang="ja-JP" sz="1200" dirty="0" smtClean="0">
                <a:latin typeface="Garamond" charset="0"/>
                <a:cs typeface="Arial" charset="0"/>
              </a:rPr>
              <a:t>Sichel</a:t>
            </a:r>
            <a:r>
              <a:rPr lang="en-US" altLang="ja-JP" sz="1200" dirty="0">
                <a:latin typeface="Garamond" charset="0"/>
                <a:cs typeface="Arial" charset="0"/>
              </a:rPr>
              <a:t>, D. &amp; Driscoll, J.W.</a:t>
            </a:r>
          </a:p>
          <a:p>
            <a:pPr eaLnBrk="1" hangingPunct="1">
              <a:lnSpc>
                <a:spcPct val="90000"/>
              </a:lnSpc>
            </a:pPr>
            <a:endParaRPr lang="en-US" sz="2000" dirty="0">
              <a:latin typeface="Garamond" charset="0"/>
              <a:cs typeface="Arial" charset="0"/>
            </a:endParaRPr>
          </a:p>
        </p:txBody>
      </p:sp>
      <p:pic>
        <p:nvPicPr>
          <p:cNvPr id="2" name="Picture 1" descr="canstockphoto37339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778" y="2319962"/>
            <a:ext cx="2629502" cy="2629502"/>
          </a:xfrm>
          <a:prstGeom prst="rect">
            <a:avLst/>
          </a:prstGeom>
        </p:spPr>
      </p:pic>
    </p:spTree>
    <p:extLst>
      <p:ext uri="{BB962C8B-B14F-4D97-AF65-F5344CB8AC3E}">
        <p14:creationId xmlns:p14="http://schemas.microsoft.com/office/powerpoint/2010/main" val="33738375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547" y="212797"/>
            <a:ext cx="7024744" cy="1143000"/>
          </a:xfrm>
        </p:spPr>
        <p:txBody>
          <a:bodyPr/>
          <a:lstStyle/>
          <a:p>
            <a:r>
              <a:rPr lang="en-US" dirty="0" smtClean="0"/>
              <a:t>Exercise</a:t>
            </a:r>
            <a:endParaRPr lang="en-US" dirty="0"/>
          </a:p>
        </p:txBody>
      </p:sp>
      <p:sp>
        <p:nvSpPr>
          <p:cNvPr id="3" name="Content Placeholder 2"/>
          <p:cNvSpPr>
            <a:spLocks noGrp="1"/>
          </p:cNvSpPr>
          <p:nvPr>
            <p:ph idx="1"/>
          </p:nvPr>
        </p:nvSpPr>
        <p:spPr>
          <a:xfrm>
            <a:off x="462426" y="1581884"/>
            <a:ext cx="5758421" cy="4912967"/>
          </a:xfrm>
        </p:spPr>
        <p:txBody>
          <a:bodyPr>
            <a:normAutofit fontScale="77500" lnSpcReduction="20000"/>
          </a:bodyPr>
          <a:lstStyle/>
          <a:p>
            <a:r>
              <a:rPr lang="en-US" dirty="0" smtClean="0"/>
              <a:t>Physical Benefits:</a:t>
            </a:r>
          </a:p>
          <a:p>
            <a:pPr lvl="1"/>
            <a:r>
              <a:rPr lang="en-US" dirty="0" smtClean="0"/>
              <a:t>Improved quality of sleep</a:t>
            </a:r>
          </a:p>
          <a:p>
            <a:pPr lvl="1"/>
            <a:r>
              <a:rPr lang="en-US" dirty="0" smtClean="0"/>
              <a:t>Greater energy</a:t>
            </a:r>
          </a:p>
          <a:p>
            <a:pPr lvl="1"/>
            <a:r>
              <a:rPr lang="en-US" dirty="0" smtClean="0"/>
              <a:t>Lowers cancer risk</a:t>
            </a:r>
          </a:p>
          <a:p>
            <a:pPr lvl="1"/>
            <a:r>
              <a:rPr lang="en-US" dirty="0" smtClean="0"/>
              <a:t>Lower risk of heart attack, stroke, diabetes II</a:t>
            </a:r>
          </a:p>
          <a:p>
            <a:pPr marL="365760" lvl="1" indent="0">
              <a:buNone/>
            </a:pPr>
            <a:endParaRPr lang="en-US" dirty="0" smtClean="0"/>
          </a:p>
          <a:p>
            <a:r>
              <a:rPr lang="en-US" dirty="0" smtClean="0"/>
              <a:t>Mental Health Benefits:</a:t>
            </a:r>
          </a:p>
          <a:p>
            <a:pPr lvl="1"/>
            <a:r>
              <a:rPr lang="en-US" dirty="0" smtClean="0"/>
              <a:t>Works like a medicine for the brain!</a:t>
            </a:r>
          </a:p>
          <a:p>
            <a:pPr lvl="1"/>
            <a:r>
              <a:rPr lang="en-US" dirty="0" smtClean="0"/>
              <a:t>“Treats” depression, anxiety, </a:t>
            </a:r>
            <a:r>
              <a:rPr lang="en-US" dirty="0" smtClean="0"/>
              <a:t>PTSD, GRIEF!</a:t>
            </a:r>
            <a:r>
              <a:rPr lang="is-IS" dirty="0" smtClean="0"/>
              <a:t>…</a:t>
            </a:r>
            <a:endParaRPr lang="en-US" dirty="0" smtClean="0"/>
          </a:p>
          <a:p>
            <a:pPr lvl="1"/>
            <a:r>
              <a:rPr lang="en-US" dirty="0" smtClean="0"/>
              <a:t>Lifts mood, decreases stress, improves relaxation, </a:t>
            </a:r>
          </a:p>
          <a:p>
            <a:pPr lvl="1"/>
            <a:r>
              <a:rPr lang="en-US" dirty="0" smtClean="0"/>
              <a:t>Improves mental clarity, efficiency, learning, memory, insight, thinking</a:t>
            </a:r>
          </a:p>
          <a:p>
            <a:pPr lvl="1"/>
            <a:r>
              <a:rPr lang="en-US" dirty="0" smtClean="0"/>
              <a:t>Enhances intuition, creativity, assertiveness, &amp; enthusiasm for life!</a:t>
            </a:r>
          </a:p>
          <a:p>
            <a:pPr lvl="1"/>
            <a:r>
              <a:rPr lang="en-US" dirty="0" smtClean="0"/>
              <a:t>Improves family and social relationships</a:t>
            </a:r>
          </a:p>
          <a:p>
            <a:pPr lvl="1"/>
            <a:r>
              <a:rPr lang="en-US" dirty="0" smtClean="0"/>
              <a:t>Improves self-esteem/worth</a:t>
            </a:r>
          </a:p>
          <a:p>
            <a:pPr lvl="1"/>
            <a:r>
              <a:rPr lang="en-US" dirty="0" smtClean="0"/>
              <a:t>Increases spiritual connection</a:t>
            </a:r>
            <a:r>
              <a:rPr lang="is-IS" dirty="0" smtClean="0"/>
              <a:t>…</a:t>
            </a:r>
          </a:p>
          <a:p>
            <a:pPr marL="365760" lvl="1" indent="0">
              <a:buNone/>
            </a:pPr>
            <a:r>
              <a:rPr lang="is-IS" dirty="0"/>
              <a:t>	</a:t>
            </a:r>
            <a:r>
              <a:rPr lang="is-IS" dirty="0" smtClean="0"/>
              <a:t>			</a:t>
            </a:r>
            <a:r>
              <a:rPr lang="is-IS" sz="1700" dirty="0" smtClean="0"/>
              <a:t>Hibbert, 2016</a:t>
            </a:r>
            <a:endParaRPr lang="en-US" sz="1700" dirty="0" smtClean="0"/>
          </a:p>
          <a:p>
            <a:pPr lvl="1"/>
            <a:endParaRPr lang="en-US" dirty="0"/>
          </a:p>
        </p:txBody>
      </p:sp>
      <p:pic>
        <p:nvPicPr>
          <p:cNvPr id="4" name="Picture 3" descr="Body-Mind Wellness &amp; Empowerment; www.DrChristinaHibbert.com, www.exercise4mentalhealth.com #exercise #health #mentalheal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075" y="1841566"/>
            <a:ext cx="2805218" cy="2805218"/>
          </a:xfrm>
          <a:prstGeom prst="rect">
            <a:avLst/>
          </a:prstGeom>
        </p:spPr>
      </p:pic>
    </p:spTree>
    <p:extLst>
      <p:ext uri="{BB962C8B-B14F-4D97-AF65-F5344CB8AC3E}">
        <p14:creationId xmlns:p14="http://schemas.microsoft.com/office/powerpoint/2010/main" val="29062734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endParaRPr lang="en-US" dirty="0"/>
          </a:p>
        </p:txBody>
      </p:sp>
      <p:sp>
        <p:nvSpPr>
          <p:cNvPr id="377859" name="Rectangle 3"/>
          <p:cNvSpPr>
            <a:spLocks noGrp="1" noChangeArrowheads="1"/>
          </p:cNvSpPr>
          <p:nvPr>
            <p:ph type="body" idx="1"/>
          </p:nvPr>
        </p:nvSpPr>
        <p:spPr/>
        <p:txBody>
          <a:bodyPr/>
          <a:lstStyle/>
          <a:p>
            <a:endParaRPr lang="en-US" dirty="0"/>
          </a:p>
        </p:txBody>
      </p:sp>
      <p:pic>
        <p:nvPicPr>
          <p:cNvPr id="377860" name="Picture 4" descr="shannon n rob's f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180975"/>
            <a:ext cx="7881937" cy="721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52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Letting go of</a:t>
            </a:r>
            <a:r>
              <a:rPr lang="is-IS" dirty="0" smtClean="0"/>
              <a:t>…</a:t>
            </a:r>
            <a:endParaRPr lang="en-US" dirty="0"/>
          </a:p>
        </p:txBody>
      </p:sp>
      <p:sp>
        <p:nvSpPr>
          <p:cNvPr id="3" name="Content Placeholder 2"/>
          <p:cNvSpPr>
            <a:spLocks noGrp="1"/>
          </p:cNvSpPr>
          <p:nvPr>
            <p:ph idx="1"/>
          </p:nvPr>
        </p:nvSpPr>
        <p:spPr/>
        <p:txBody>
          <a:bodyPr/>
          <a:lstStyle/>
          <a:p>
            <a:endParaRPr lang="en-US" dirty="0" smtClean="0"/>
          </a:p>
          <a:p>
            <a:r>
              <a:rPr lang="en-US" dirty="0" smtClean="0"/>
              <a:t>Worry</a:t>
            </a:r>
          </a:p>
          <a:p>
            <a:r>
              <a:rPr lang="en-US" dirty="0" smtClean="0"/>
              <a:t>Fear</a:t>
            </a:r>
          </a:p>
          <a:p>
            <a:r>
              <a:rPr lang="en-US" dirty="0" smtClean="0"/>
              <a:t>Anger</a:t>
            </a:r>
          </a:p>
          <a:p>
            <a:r>
              <a:rPr lang="en-US" dirty="0" smtClean="0"/>
              <a:t>Guilt</a:t>
            </a:r>
            <a:endParaRPr lang="en-US" dirty="0" smtClean="0"/>
          </a:p>
          <a:p>
            <a:r>
              <a:rPr lang="en-US" dirty="0" smtClean="0"/>
              <a:t>Depression</a:t>
            </a:r>
          </a:p>
          <a:p>
            <a:r>
              <a:rPr lang="en-US" dirty="0" smtClean="0"/>
              <a:t>Anxiety</a:t>
            </a:r>
          </a:p>
          <a:p>
            <a:pPr marL="68580" indent="0">
              <a:buNone/>
            </a:pPr>
            <a:endParaRPr lang="en-US" dirty="0" smtClean="0"/>
          </a:p>
          <a:p>
            <a:endParaRPr lang="en-US" dirty="0"/>
          </a:p>
        </p:txBody>
      </p:sp>
      <p:pic>
        <p:nvPicPr>
          <p:cNvPr id="4" name="Picture 3" descr="IMG_6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595" y="2170664"/>
            <a:ext cx="3762679" cy="3762679"/>
          </a:xfrm>
          <a:prstGeom prst="rect">
            <a:avLst/>
          </a:prstGeom>
        </p:spPr>
      </p:pic>
    </p:spTree>
    <p:extLst>
      <p:ext uri="{BB962C8B-B14F-4D97-AF65-F5344CB8AC3E}">
        <p14:creationId xmlns:p14="http://schemas.microsoft.com/office/powerpoint/2010/main" val="329806116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a:t>
            </a:r>
            <a:endParaRPr lang="en-US" dirty="0"/>
          </a:p>
        </p:txBody>
      </p:sp>
      <p:sp>
        <p:nvSpPr>
          <p:cNvPr id="3" name="Content Placeholder 2"/>
          <p:cNvSpPr>
            <a:spLocks noGrp="1"/>
          </p:cNvSpPr>
          <p:nvPr>
            <p:ph idx="1"/>
          </p:nvPr>
        </p:nvSpPr>
        <p:spPr>
          <a:xfrm>
            <a:off x="821334" y="2323652"/>
            <a:ext cx="4047658" cy="3508977"/>
          </a:xfrm>
        </p:spPr>
        <p:txBody>
          <a:bodyPr>
            <a:normAutofit/>
          </a:bodyPr>
          <a:lstStyle/>
          <a:p>
            <a:r>
              <a:rPr lang="en-US" dirty="0" smtClean="0"/>
              <a:t>Deep breathing</a:t>
            </a:r>
          </a:p>
          <a:p>
            <a:r>
              <a:rPr lang="en-US" dirty="0" smtClean="0"/>
              <a:t>Meditation</a:t>
            </a:r>
            <a:r>
              <a:rPr lang="en-US" sz="1500" dirty="0" smtClean="0"/>
              <a:t> “Spirit Meditation,” whoamiwithoutyou.com</a:t>
            </a:r>
          </a:p>
          <a:p>
            <a:r>
              <a:rPr lang="en-US" dirty="0" smtClean="0"/>
              <a:t>Awareness of present</a:t>
            </a:r>
          </a:p>
          <a:p>
            <a:r>
              <a:rPr lang="en-US" dirty="0" smtClean="0"/>
              <a:t>Progressive muscle relaxation</a:t>
            </a:r>
          </a:p>
          <a:p>
            <a:r>
              <a:rPr lang="en-US" dirty="0" smtClean="0"/>
              <a:t>Hypnotherapy</a:t>
            </a:r>
            <a:endParaRPr lang="en-US" dirty="0"/>
          </a:p>
        </p:txBody>
      </p:sp>
      <p:pic>
        <p:nvPicPr>
          <p:cNvPr id="5" name="Picture 4" descr="photo-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992" y="1913655"/>
            <a:ext cx="3281342" cy="3281342"/>
          </a:xfrm>
          <a:prstGeom prst="rect">
            <a:avLst/>
          </a:prstGeom>
        </p:spPr>
      </p:pic>
    </p:spTree>
    <p:extLst>
      <p:ext uri="{BB962C8B-B14F-4D97-AF65-F5344CB8AC3E}">
        <p14:creationId xmlns:p14="http://schemas.microsoft.com/office/powerpoint/2010/main" val="265513709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a:t>
            </a:r>
            <a:endParaRPr lang="en-US" dirty="0"/>
          </a:p>
        </p:txBody>
      </p:sp>
      <p:sp>
        <p:nvSpPr>
          <p:cNvPr id="3" name="Content Placeholder 2"/>
          <p:cNvSpPr>
            <a:spLocks noGrp="1"/>
          </p:cNvSpPr>
          <p:nvPr>
            <p:ph idx="1"/>
          </p:nvPr>
        </p:nvSpPr>
        <p:spPr>
          <a:xfrm>
            <a:off x="1043493" y="2323652"/>
            <a:ext cx="3843400" cy="3508977"/>
          </a:xfrm>
        </p:spPr>
        <p:txBody>
          <a:bodyPr>
            <a:normAutofit lnSpcReduction="10000"/>
          </a:bodyPr>
          <a:lstStyle/>
          <a:p>
            <a:r>
              <a:rPr lang="en-US" dirty="0" smtClean="0"/>
              <a:t>We need each other</a:t>
            </a:r>
          </a:p>
          <a:p>
            <a:r>
              <a:rPr lang="en-US" dirty="0" smtClean="0"/>
              <a:t>“Solitude vs. isolation”</a:t>
            </a:r>
          </a:p>
          <a:p>
            <a:r>
              <a:rPr lang="en-US" dirty="0" smtClean="0"/>
              <a:t>Do you “bridge” or “isolate?”</a:t>
            </a:r>
            <a:r>
              <a:rPr lang="en-US" dirty="0"/>
              <a:t> </a:t>
            </a:r>
            <a:r>
              <a:rPr lang="en-US" sz="1400" dirty="0"/>
              <a:t>(Hibbert, 2013)</a:t>
            </a:r>
          </a:p>
          <a:p>
            <a:r>
              <a:rPr lang="en-US" dirty="0" smtClean="0"/>
              <a:t>Reaching out</a:t>
            </a:r>
          </a:p>
          <a:p>
            <a:r>
              <a:rPr lang="en-US" dirty="0" smtClean="0"/>
              <a:t>Letting help in</a:t>
            </a:r>
          </a:p>
          <a:p>
            <a:r>
              <a:rPr lang="en-US" dirty="0" smtClean="0"/>
              <a:t>Focus on relationships</a:t>
            </a:r>
          </a:p>
          <a:p>
            <a:r>
              <a:rPr lang="en-US" dirty="0" smtClean="0"/>
              <a:t>Remember you’re not alone.</a:t>
            </a:r>
          </a:p>
          <a:p>
            <a:endParaRPr lang="en-US" dirty="0" smtClean="0"/>
          </a:p>
        </p:txBody>
      </p:sp>
      <p:pic>
        <p:nvPicPr>
          <p:cNvPr id="4" name="Picture 3" descr="weather the stor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892" y="1715925"/>
            <a:ext cx="3428049" cy="3428049"/>
          </a:xfrm>
          <a:prstGeom prst="rect">
            <a:avLst/>
          </a:prstGeom>
        </p:spPr>
      </p:pic>
    </p:spTree>
    <p:extLst>
      <p:ext uri="{BB962C8B-B14F-4D97-AF65-F5344CB8AC3E}">
        <p14:creationId xmlns:p14="http://schemas.microsoft.com/office/powerpoint/2010/main" val="220339593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4" name="Content Placeholder 3"/>
          <p:cNvSpPr>
            <a:spLocks noGrp="1"/>
          </p:cNvSpPr>
          <p:nvPr>
            <p:ph sz="quarter" idx="13"/>
          </p:nvPr>
        </p:nvSpPr>
        <p:spPr>
          <a:xfrm>
            <a:off x="745744" y="794166"/>
            <a:ext cx="3419856" cy="5734330"/>
          </a:xfrm>
        </p:spPr>
        <p:txBody>
          <a:bodyPr>
            <a:normAutofit fontScale="47500" lnSpcReduction="20000"/>
          </a:bodyPr>
          <a:lstStyle/>
          <a:p>
            <a:pPr marL="68580" indent="0">
              <a:buNone/>
            </a:pPr>
            <a:r>
              <a:rPr lang="en-US" b="1" i="1" dirty="0"/>
              <a:t>You’ve Got an Angel</a:t>
            </a:r>
            <a:endParaRPr lang="en-US" i="1" dirty="0"/>
          </a:p>
          <a:p>
            <a:pPr marL="68580" indent="0">
              <a:buNone/>
            </a:pPr>
            <a:r>
              <a:rPr lang="en-US" i="1" dirty="0"/>
              <a:t>Christina G. Hibbert</a:t>
            </a:r>
            <a:endParaRPr lang="en-US" dirty="0"/>
          </a:p>
          <a:p>
            <a:pPr marL="68580" indent="0">
              <a:buNone/>
            </a:pPr>
            <a:r>
              <a:rPr lang="en-US" b="1" dirty="0"/>
              <a:t> </a:t>
            </a:r>
            <a:endParaRPr lang="en-US" dirty="0"/>
          </a:p>
          <a:p>
            <a:pPr marL="68580" indent="0">
              <a:buNone/>
            </a:pPr>
            <a:r>
              <a:rPr lang="en-US" b="1" dirty="0"/>
              <a:t/>
            </a:r>
            <a:br>
              <a:rPr lang="en-US" b="1" dirty="0"/>
            </a:br>
            <a:r>
              <a:rPr lang="en-US" b="1" i="1" u="sng" dirty="0"/>
              <a:t>Verse 1:</a:t>
            </a:r>
            <a:endParaRPr lang="en-US" dirty="0"/>
          </a:p>
          <a:p>
            <a:pPr marL="68580" indent="0">
              <a:buNone/>
            </a:pPr>
            <a:r>
              <a:rPr lang="en-US" b="1" dirty="0"/>
              <a:t>That’s right- life’s not fair.</a:t>
            </a:r>
            <a:endParaRPr lang="en-US" dirty="0"/>
          </a:p>
          <a:p>
            <a:pPr marL="68580" indent="0">
              <a:buNone/>
            </a:pPr>
            <a:r>
              <a:rPr lang="en-US" b="1" dirty="0"/>
              <a:t>Sometimes the load you’re asked to carry seems too heavy to bear.</a:t>
            </a:r>
            <a:endParaRPr lang="en-US" dirty="0"/>
          </a:p>
          <a:p>
            <a:pPr marL="68580" indent="0">
              <a:buNone/>
            </a:pPr>
            <a:r>
              <a:rPr lang="en-US" b="1" dirty="0"/>
              <a:t>Ooh, </a:t>
            </a:r>
            <a:r>
              <a:rPr lang="en-US" b="1" dirty="0" smtClean="0"/>
              <a:t>and </a:t>
            </a:r>
            <a:r>
              <a:rPr lang="en-US" b="1" dirty="0"/>
              <a:t>I know that sometimes</a:t>
            </a:r>
            <a:endParaRPr lang="en-US" dirty="0"/>
          </a:p>
          <a:p>
            <a:pPr marL="68580" indent="0">
              <a:buNone/>
            </a:pPr>
            <a:r>
              <a:rPr lang="en-US" b="1" dirty="0"/>
              <a:t>it seems there’s not a soul in sight.</a:t>
            </a:r>
            <a:endParaRPr lang="en-US" dirty="0"/>
          </a:p>
          <a:p>
            <a:pPr marL="68580" indent="0">
              <a:buNone/>
            </a:pPr>
            <a:r>
              <a:rPr lang="en-US" b="1" dirty="0"/>
              <a:t>But </a:t>
            </a:r>
            <a:r>
              <a:rPr lang="en-US" b="1" dirty="0" smtClean="0"/>
              <a:t>if you </a:t>
            </a:r>
            <a:r>
              <a:rPr lang="en-US" b="1" dirty="0"/>
              <a:t>look a little </a:t>
            </a:r>
            <a:r>
              <a:rPr lang="en-US" b="1" dirty="0" smtClean="0"/>
              <a:t>deeper,</a:t>
            </a:r>
            <a:endParaRPr lang="en-US" dirty="0"/>
          </a:p>
          <a:p>
            <a:pPr marL="68580" indent="0">
              <a:buNone/>
            </a:pPr>
            <a:r>
              <a:rPr lang="en-US" b="1" dirty="0" smtClean="0"/>
              <a:t>then </a:t>
            </a:r>
            <a:r>
              <a:rPr lang="en-US" b="1" dirty="0"/>
              <a:t>you’ll begin to see the light.</a:t>
            </a:r>
            <a:endParaRPr lang="en-US" dirty="0"/>
          </a:p>
          <a:p>
            <a:pPr marL="68580" indent="0">
              <a:buNone/>
            </a:pPr>
            <a:r>
              <a:rPr lang="en-US" b="1" dirty="0"/>
              <a:t> </a:t>
            </a:r>
            <a:endParaRPr lang="en-US" dirty="0"/>
          </a:p>
          <a:p>
            <a:pPr marL="68580" indent="0">
              <a:buNone/>
            </a:pPr>
            <a:r>
              <a:rPr lang="en-US" b="1" i="1" u="sng" dirty="0"/>
              <a:t>Chorus 1:</a:t>
            </a:r>
            <a:endParaRPr lang="en-US" dirty="0"/>
          </a:p>
          <a:p>
            <a:pPr marL="68580" indent="0">
              <a:buNone/>
            </a:pPr>
            <a:r>
              <a:rPr lang="en-US" b="1" dirty="0"/>
              <a:t>‘Cause you’ve got an angel</a:t>
            </a:r>
            <a:endParaRPr lang="en-US" dirty="0"/>
          </a:p>
          <a:p>
            <a:pPr marL="68580" indent="0">
              <a:buNone/>
            </a:pPr>
            <a:r>
              <a:rPr lang="en-US" b="1" dirty="0"/>
              <a:t>helpin’ you lift that load.</a:t>
            </a:r>
            <a:endParaRPr lang="en-US" dirty="0"/>
          </a:p>
          <a:p>
            <a:pPr marL="68580" indent="0">
              <a:buNone/>
            </a:pPr>
            <a:r>
              <a:rPr lang="en-US" b="1" dirty="0"/>
              <a:t>With arms around you, love’s surrounding you—more than you’ll ever know.</a:t>
            </a:r>
            <a:endParaRPr lang="en-US" dirty="0"/>
          </a:p>
          <a:p>
            <a:pPr marL="68580" indent="0">
              <a:buNone/>
            </a:pPr>
            <a:r>
              <a:rPr lang="en-US" b="1" dirty="0"/>
              <a:t>You’ve got an angel </a:t>
            </a:r>
            <a:endParaRPr lang="en-US" dirty="0"/>
          </a:p>
          <a:p>
            <a:pPr marL="68580" indent="0">
              <a:buNone/>
            </a:pPr>
            <a:r>
              <a:rPr lang="en-US" b="1" dirty="0"/>
              <a:t>makin’ your weakness strong—</a:t>
            </a:r>
            <a:endParaRPr lang="en-US" dirty="0"/>
          </a:p>
          <a:p>
            <a:pPr marL="68580" indent="0">
              <a:buNone/>
            </a:pPr>
            <a:r>
              <a:rPr lang="en-US" b="1" dirty="0"/>
              <a:t>sendin’ you dreams, lendin’ you wings and helpin’ me sing you </a:t>
            </a:r>
            <a:r>
              <a:rPr lang="en-US" b="1" dirty="0" smtClean="0"/>
              <a:t>this </a:t>
            </a:r>
            <a:r>
              <a:rPr lang="en-US" b="1" dirty="0"/>
              <a:t>song.</a:t>
            </a:r>
            <a:endParaRPr lang="en-US" dirty="0"/>
          </a:p>
          <a:p>
            <a:pPr marL="68580" indent="0">
              <a:buNone/>
            </a:pPr>
            <a:r>
              <a:rPr lang="en-US" b="1" dirty="0"/>
              <a:t> </a:t>
            </a:r>
            <a:endParaRPr lang="en-US" dirty="0"/>
          </a:p>
          <a:p>
            <a:pPr marL="68580" indent="0">
              <a:buNone/>
            </a:pPr>
            <a:r>
              <a:rPr lang="en-US" b="1" i="1" u="sng" dirty="0"/>
              <a:t>Verse 2:</a:t>
            </a:r>
            <a:endParaRPr lang="en-US" dirty="0"/>
          </a:p>
          <a:p>
            <a:pPr marL="68580" indent="0">
              <a:buNone/>
            </a:pPr>
            <a:r>
              <a:rPr lang="en-US" b="1" dirty="0"/>
              <a:t>Sorry to say, you’re right.  </a:t>
            </a:r>
            <a:endParaRPr lang="en-US" dirty="0"/>
          </a:p>
          <a:p>
            <a:pPr marL="68580" indent="0">
              <a:buNone/>
            </a:pPr>
            <a:r>
              <a:rPr lang="en-US" b="1" dirty="0"/>
              <a:t>Life’s not fair.</a:t>
            </a:r>
            <a:endParaRPr lang="en-US" dirty="0"/>
          </a:p>
          <a:p>
            <a:pPr marL="68580" indent="0">
              <a:buNone/>
            </a:pPr>
            <a:r>
              <a:rPr lang="en-US" b="1" dirty="0"/>
              <a:t>Sometimes the road you’re travellin’ takes a turn just when you think you’re almost there.</a:t>
            </a:r>
            <a:endParaRPr lang="en-US" dirty="0"/>
          </a:p>
          <a:p>
            <a:pPr marL="68580" indent="0">
              <a:buNone/>
            </a:pPr>
            <a:r>
              <a:rPr lang="en-US" b="1" dirty="0"/>
              <a:t>Ooh, </a:t>
            </a:r>
            <a:r>
              <a:rPr lang="en-US" b="1" dirty="0" smtClean="0"/>
              <a:t>and </a:t>
            </a:r>
            <a:r>
              <a:rPr lang="en-US" b="1" dirty="0"/>
              <a:t>I know that sometimes it seems there’re countless miles to climb.</a:t>
            </a:r>
            <a:endParaRPr lang="en-US" dirty="0"/>
          </a:p>
          <a:p>
            <a:pPr marL="68580" indent="0">
              <a:buNone/>
            </a:pPr>
            <a:r>
              <a:rPr lang="en-US" b="1" dirty="0"/>
              <a:t>But if you’ll trust a little deeper</a:t>
            </a:r>
            <a:endParaRPr lang="en-US" dirty="0"/>
          </a:p>
          <a:p>
            <a:pPr marL="68580" indent="0">
              <a:buNone/>
            </a:pPr>
            <a:r>
              <a:rPr lang="en-US" b="1" dirty="0"/>
              <a:t>you’ll find </a:t>
            </a:r>
            <a:r>
              <a:rPr lang="en-US" b="1" dirty="0" smtClean="0"/>
              <a:t>you’re given wings to fly</a:t>
            </a:r>
            <a:r>
              <a:rPr lang="en-US" b="1" dirty="0"/>
              <a:t>.</a:t>
            </a:r>
            <a:endParaRPr lang="en-US" dirty="0"/>
          </a:p>
          <a:p>
            <a:pPr marL="68580" indent="0">
              <a:buNone/>
            </a:pPr>
            <a:r>
              <a:rPr lang="en-US" b="1" dirty="0"/>
              <a:t> </a:t>
            </a:r>
            <a:endParaRPr lang="en-US" dirty="0"/>
          </a:p>
          <a:p>
            <a:pPr marL="68580" indent="0">
              <a:buNone/>
            </a:pPr>
            <a:endParaRPr lang="en-US" dirty="0"/>
          </a:p>
        </p:txBody>
      </p:sp>
      <p:sp>
        <p:nvSpPr>
          <p:cNvPr id="5" name="Content Placeholder 4"/>
          <p:cNvSpPr>
            <a:spLocks noGrp="1"/>
          </p:cNvSpPr>
          <p:nvPr>
            <p:ph sz="quarter" idx="14"/>
          </p:nvPr>
        </p:nvSpPr>
        <p:spPr>
          <a:xfrm>
            <a:off x="4645152" y="1338517"/>
            <a:ext cx="3419856" cy="4467922"/>
          </a:xfrm>
        </p:spPr>
        <p:txBody>
          <a:bodyPr>
            <a:normAutofit fontScale="47500" lnSpcReduction="20000"/>
          </a:bodyPr>
          <a:lstStyle/>
          <a:p>
            <a:pPr marL="68580" indent="0">
              <a:buNone/>
            </a:pPr>
            <a:r>
              <a:rPr lang="en-US" b="1" i="1" u="sng" dirty="0"/>
              <a:t>Chorus 2:</a:t>
            </a:r>
            <a:endParaRPr lang="en-US" dirty="0"/>
          </a:p>
          <a:p>
            <a:pPr marL="68580" indent="0">
              <a:buNone/>
            </a:pPr>
            <a:r>
              <a:rPr lang="en-US" b="1" dirty="0"/>
              <a:t>‘Cause you’ve got an angel</a:t>
            </a:r>
            <a:endParaRPr lang="en-US" dirty="0"/>
          </a:p>
          <a:p>
            <a:pPr marL="68580" indent="0">
              <a:buNone/>
            </a:pPr>
            <a:r>
              <a:rPr lang="en-US" b="1" dirty="0"/>
              <a:t>helpin’ you walk that road.</a:t>
            </a:r>
            <a:endParaRPr lang="en-US" dirty="0"/>
          </a:p>
          <a:p>
            <a:pPr marL="68580" indent="0">
              <a:buNone/>
            </a:pPr>
            <a:r>
              <a:rPr lang="en-US" b="1" dirty="0"/>
              <a:t>With arms around you, love’s surrounding you, whispering where to go.</a:t>
            </a:r>
            <a:endParaRPr lang="en-US" dirty="0"/>
          </a:p>
          <a:p>
            <a:pPr marL="68580" indent="0">
              <a:buNone/>
            </a:pPr>
            <a:r>
              <a:rPr lang="en-US" b="1" dirty="0"/>
              <a:t>You’ve got an angel </a:t>
            </a:r>
            <a:r>
              <a:rPr lang="en-US" b="1" dirty="0" smtClean="0"/>
              <a:t>movin’ </a:t>
            </a:r>
            <a:r>
              <a:rPr lang="en-US" b="1" dirty="0"/>
              <a:t>your feet along—</a:t>
            </a:r>
            <a:endParaRPr lang="en-US" dirty="0"/>
          </a:p>
          <a:p>
            <a:pPr marL="68580" indent="0">
              <a:buNone/>
            </a:pPr>
            <a:r>
              <a:rPr lang="en-US" b="1" dirty="0"/>
              <a:t>sendin’ you dreams, lendin’ you wings and helpin’ me sing you this song.</a:t>
            </a:r>
            <a:endParaRPr lang="en-US" dirty="0"/>
          </a:p>
          <a:p>
            <a:pPr marL="68580" indent="0">
              <a:buNone/>
            </a:pPr>
            <a:r>
              <a:rPr lang="en-US" b="1" i="1" dirty="0"/>
              <a:t> </a:t>
            </a:r>
            <a:endParaRPr lang="en-US" dirty="0"/>
          </a:p>
          <a:p>
            <a:pPr marL="68580" indent="0">
              <a:buNone/>
            </a:pPr>
            <a:r>
              <a:rPr lang="en-US" b="1" i="1" u="sng" dirty="0"/>
              <a:t>Bridge:</a:t>
            </a:r>
            <a:endParaRPr lang="en-US" dirty="0"/>
          </a:p>
          <a:p>
            <a:pPr marL="68580" indent="0">
              <a:buNone/>
            </a:pPr>
            <a:r>
              <a:rPr lang="en-US" b="1" dirty="0"/>
              <a:t>Ooh, help is a breath away,</a:t>
            </a:r>
            <a:endParaRPr lang="en-US" dirty="0"/>
          </a:p>
          <a:p>
            <a:pPr marL="68580" indent="0">
              <a:buNone/>
            </a:pPr>
            <a:r>
              <a:rPr lang="en-US" b="1" dirty="0"/>
              <a:t>sent with a</a:t>
            </a:r>
            <a:r>
              <a:rPr lang="en-US" b="1" dirty="0" smtClean="0"/>
              <a:t> </a:t>
            </a:r>
            <a:r>
              <a:rPr lang="en-US" b="1" dirty="0"/>
              <a:t>Father’s tender care</a:t>
            </a:r>
            <a:endParaRPr lang="en-US" dirty="0"/>
          </a:p>
          <a:p>
            <a:pPr marL="68580" indent="0">
              <a:buNone/>
            </a:pPr>
            <a:r>
              <a:rPr lang="en-US" b="1" dirty="0"/>
              <a:t>to remind you He is always there.</a:t>
            </a:r>
            <a:endParaRPr lang="en-US" dirty="0"/>
          </a:p>
          <a:p>
            <a:pPr marL="68580" indent="0">
              <a:buNone/>
            </a:pPr>
            <a:r>
              <a:rPr lang="en-US" b="1" dirty="0"/>
              <a:t> </a:t>
            </a:r>
            <a:endParaRPr lang="en-US" dirty="0"/>
          </a:p>
          <a:p>
            <a:pPr marL="68580" indent="0">
              <a:buNone/>
            </a:pPr>
            <a:r>
              <a:rPr lang="en-US" b="1" i="1" u="sng" dirty="0"/>
              <a:t>Chorus 3:</a:t>
            </a:r>
            <a:endParaRPr lang="en-US" dirty="0"/>
          </a:p>
          <a:p>
            <a:pPr marL="68580" indent="0">
              <a:buNone/>
            </a:pPr>
            <a:r>
              <a:rPr lang="en-US" b="1" dirty="0"/>
              <a:t>You’ve got an angel, sent from your heavenly home.</a:t>
            </a:r>
            <a:endParaRPr lang="en-US" dirty="0"/>
          </a:p>
          <a:p>
            <a:pPr marL="68580" indent="0">
              <a:buNone/>
            </a:pPr>
            <a:r>
              <a:rPr lang="en-US" b="1" dirty="0"/>
              <a:t>With arms around you, love’s surrounding you, whispering “you are known”.</a:t>
            </a:r>
            <a:endParaRPr lang="en-US" dirty="0"/>
          </a:p>
          <a:p>
            <a:pPr marL="68580" indent="0">
              <a:buNone/>
            </a:pPr>
            <a:r>
              <a:rPr lang="en-US" b="1" dirty="0"/>
              <a:t>You’ve got an angel </a:t>
            </a:r>
            <a:r>
              <a:rPr lang="en-US" b="1" dirty="0" smtClean="0"/>
              <a:t>takin’ </a:t>
            </a:r>
            <a:r>
              <a:rPr lang="en-US" b="1" dirty="0"/>
              <a:t>your burdens on—</a:t>
            </a:r>
            <a:endParaRPr lang="en-US" dirty="0"/>
          </a:p>
          <a:p>
            <a:pPr marL="68580" indent="0">
              <a:buNone/>
            </a:pPr>
            <a:r>
              <a:rPr lang="en-US" b="1" dirty="0"/>
              <a:t>Sendin’ you dreams, lendin’ you wings and helpin’ me sing you this song.</a:t>
            </a:r>
            <a:endParaRPr lang="en-US" dirty="0"/>
          </a:p>
          <a:p>
            <a:pPr marL="68580" indent="0">
              <a:buNone/>
            </a:pPr>
            <a:r>
              <a:rPr lang="en-US" b="1" dirty="0"/>
              <a:t> </a:t>
            </a:r>
            <a:endParaRPr lang="en-US" dirty="0"/>
          </a:p>
          <a:p>
            <a:pPr marL="68580" indent="0">
              <a:buNone/>
            </a:pPr>
            <a:r>
              <a:rPr lang="en-US" b="1" dirty="0"/>
              <a:t>Sendin’ you dreams.</a:t>
            </a:r>
            <a:endParaRPr lang="en-US" dirty="0"/>
          </a:p>
          <a:p>
            <a:pPr marL="68580" indent="0">
              <a:buNone/>
            </a:pPr>
            <a:r>
              <a:rPr lang="en-US" b="1" dirty="0"/>
              <a:t>Lendin’ you wings.</a:t>
            </a:r>
            <a:endParaRPr lang="en-US" dirty="0"/>
          </a:p>
          <a:p>
            <a:pPr marL="68580" indent="0">
              <a:buNone/>
            </a:pPr>
            <a:r>
              <a:rPr lang="en-US" b="1" dirty="0"/>
              <a:t>And helpin’ me sing—</a:t>
            </a:r>
            <a:endParaRPr lang="en-US" dirty="0"/>
          </a:p>
          <a:p>
            <a:pPr marL="68580" indent="0">
              <a:buNone/>
            </a:pPr>
            <a:r>
              <a:rPr lang="en-US" b="1" dirty="0"/>
              <a:t>sing you this song. </a:t>
            </a:r>
            <a:endParaRPr lang="en-US" dirty="0"/>
          </a:p>
          <a:p>
            <a:pPr marL="68580" indent="0">
              <a:buNone/>
            </a:pPr>
            <a:endParaRPr lang="en-US" dirty="0"/>
          </a:p>
        </p:txBody>
      </p:sp>
      <p:pic>
        <p:nvPicPr>
          <p:cNvPr id="3" name="You Got an Angel - 4/8/16, 3.11 PM_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6010218"/>
            <a:ext cx="812800" cy="812800"/>
          </a:xfrm>
          <a:prstGeom prst="rect">
            <a:avLst/>
          </a:prstGeom>
        </p:spPr>
      </p:pic>
    </p:spTree>
    <p:extLst>
      <p:ext uri="{BB962C8B-B14F-4D97-AF65-F5344CB8AC3E}">
        <p14:creationId xmlns:p14="http://schemas.microsoft.com/office/powerpoint/2010/main" val="2937453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scan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942" y="1428547"/>
            <a:ext cx="4874772" cy="49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55953" y="1148387"/>
            <a:ext cx="6753194" cy="646331"/>
          </a:xfrm>
          <a:prstGeom prst="rect">
            <a:avLst/>
          </a:prstGeom>
          <a:noFill/>
        </p:spPr>
        <p:txBody>
          <a:bodyPr wrap="square" rtlCol="0">
            <a:spAutoFit/>
          </a:bodyPr>
          <a:lstStyle/>
          <a:p>
            <a:pPr algn="ctr"/>
            <a:r>
              <a:rPr lang="en-US" sz="3600" dirty="0" smtClean="0">
                <a:solidFill>
                  <a:schemeClr val="tx2"/>
                </a:solidFill>
              </a:rPr>
              <a:t>Overcome. Become. </a:t>
            </a:r>
            <a:r>
              <a:rPr lang="en-US" sz="3600" i="1" dirty="0" smtClean="0">
                <a:solidFill>
                  <a:schemeClr val="tx2"/>
                </a:solidFill>
              </a:rPr>
              <a:t>Flourish.</a:t>
            </a:r>
            <a:endParaRPr lang="en-US" sz="3600" i="1" dirty="0">
              <a:solidFill>
                <a:schemeClr val="tx2"/>
              </a:solidFill>
            </a:endParaRPr>
          </a:p>
        </p:txBody>
      </p:sp>
    </p:spTree>
    <p:extLst>
      <p:ext uri="{BB962C8B-B14F-4D97-AF65-F5344CB8AC3E}">
        <p14:creationId xmlns:p14="http://schemas.microsoft.com/office/powerpoint/2010/main" val="20948889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403" y="616983"/>
            <a:ext cx="7024744" cy="1143000"/>
          </a:xfrm>
        </p:spPr>
        <p:txBody>
          <a:bodyPr/>
          <a:lstStyle/>
          <a:p>
            <a:r>
              <a:rPr lang="en-US" dirty="0" smtClean="0"/>
              <a:t>Thank you!</a:t>
            </a:r>
            <a:endParaRPr lang="en-US" dirty="0"/>
          </a:p>
        </p:txBody>
      </p:sp>
      <p:sp>
        <p:nvSpPr>
          <p:cNvPr id="3" name="Content Placeholder 2"/>
          <p:cNvSpPr>
            <a:spLocks noGrp="1"/>
          </p:cNvSpPr>
          <p:nvPr>
            <p:ph idx="1"/>
          </p:nvPr>
        </p:nvSpPr>
        <p:spPr>
          <a:xfrm>
            <a:off x="1043493" y="1962145"/>
            <a:ext cx="5800962" cy="4091603"/>
          </a:xfrm>
        </p:spPr>
        <p:txBody>
          <a:bodyPr>
            <a:normAutofit fontScale="92500" lnSpcReduction="20000"/>
          </a:bodyPr>
          <a:lstStyle/>
          <a:p>
            <a:r>
              <a:rPr lang="en-US" dirty="0" smtClean="0">
                <a:hlinkClick r:id="rId2"/>
              </a:rPr>
              <a:t>www.DrChristinaHibbert.com</a:t>
            </a:r>
            <a:endParaRPr lang="en-US" dirty="0" smtClean="0"/>
          </a:p>
          <a:p>
            <a:r>
              <a:rPr lang="en-US" dirty="0" smtClean="0"/>
              <a:t>Books:</a:t>
            </a:r>
          </a:p>
          <a:p>
            <a:pPr lvl="1"/>
            <a:r>
              <a:rPr lang="en-US" dirty="0" smtClean="0"/>
              <a:t>“</a:t>
            </a:r>
            <a:r>
              <a:rPr lang="en-US" i="1" dirty="0" smtClean="0"/>
              <a:t>This is How We Grow” </a:t>
            </a:r>
            <a:r>
              <a:rPr lang="en-US" dirty="0" smtClean="0"/>
              <a:t>(2013)</a:t>
            </a:r>
          </a:p>
          <a:p>
            <a:pPr lvl="1"/>
            <a:r>
              <a:rPr lang="en-US" dirty="0" smtClean="0"/>
              <a:t>“</a:t>
            </a:r>
            <a:r>
              <a:rPr lang="en-US" i="1" dirty="0" smtClean="0"/>
              <a:t>Who Am I Without You</a:t>
            </a:r>
            <a:r>
              <a:rPr lang="en-US" dirty="0" smtClean="0"/>
              <a:t>?” (2015)</a:t>
            </a:r>
          </a:p>
          <a:p>
            <a:pPr lvl="1"/>
            <a:r>
              <a:rPr lang="en-US" dirty="0" smtClean="0"/>
              <a:t>“</a:t>
            </a:r>
            <a:r>
              <a:rPr lang="en-US" i="1" dirty="0" smtClean="0"/>
              <a:t>8 Keys to Mental Health Through Exercise</a:t>
            </a:r>
            <a:r>
              <a:rPr lang="en-US" dirty="0" smtClean="0"/>
              <a:t>” (2016)</a:t>
            </a:r>
          </a:p>
          <a:p>
            <a:r>
              <a:rPr lang="en-US" dirty="0" smtClean="0"/>
              <a:t>“</a:t>
            </a:r>
            <a:r>
              <a:rPr lang="en-US" i="1" dirty="0" smtClean="0"/>
              <a:t>Motherhood” Radio, </a:t>
            </a:r>
            <a:r>
              <a:rPr lang="en-US" dirty="0" smtClean="0"/>
              <a:t>iTunes, </a:t>
            </a:r>
            <a:r>
              <a:rPr lang="en-US" dirty="0" err="1" smtClean="0"/>
              <a:t>SoundCloud</a:t>
            </a:r>
            <a:r>
              <a:rPr lang="en-US" dirty="0" smtClean="0"/>
              <a:t>, YouTube</a:t>
            </a:r>
            <a:endParaRPr lang="en-US" dirty="0" smtClean="0"/>
          </a:p>
          <a:p>
            <a:r>
              <a:rPr lang="en-US" dirty="0" smtClean="0"/>
              <a:t>Connect with me!</a:t>
            </a:r>
          </a:p>
          <a:p>
            <a:pPr lvl="1"/>
            <a:r>
              <a:rPr lang="en-US" dirty="0" smtClean="0"/>
              <a:t>Facebook.com/DrCHibbert</a:t>
            </a:r>
          </a:p>
          <a:p>
            <a:pPr lvl="1"/>
            <a:r>
              <a:rPr lang="en-US" dirty="0" smtClean="0"/>
              <a:t>Instagram: @drchristi_hibbert</a:t>
            </a:r>
          </a:p>
          <a:p>
            <a:pPr lvl="1"/>
            <a:r>
              <a:rPr lang="en-US" dirty="0" smtClean="0"/>
              <a:t>Twitter: @DrCHibbert</a:t>
            </a:r>
          </a:p>
          <a:p>
            <a:pPr lvl="1"/>
            <a:r>
              <a:rPr lang="en-US" dirty="0" smtClean="0"/>
              <a:t>YouTube: DrChristinaHibbert</a:t>
            </a:r>
          </a:p>
        </p:txBody>
      </p:sp>
      <p:pic>
        <p:nvPicPr>
          <p:cNvPr id="4" name="Picture 3" descr="Christi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859" y="1854164"/>
            <a:ext cx="2081784" cy="3121152"/>
          </a:xfrm>
          <a:prstGeom prst="rect">
            <a:avLst/>
          </a:prstGeom>
        </p:spPr>
      </p:pic>
    </p:spTree>
    <p:extLst>
      <p:ext uri="{BB962C8B-B14F-4D97-AF65-F5344CB8AC3E}">
        <p14:creationId xmlns:p14="http://schemas.microsoft.com/office/powerpoint/2010/main" val="17517046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18039" y="99459"/>
            <a:ext cx="8229600" cy="1143000"/>
          </a:xfrm>
        </p:spPr>
        <p:txBody>
          <a:bodyPr/>
          <a:lstStyle/>
          <a:p>
            <a:r>
              <a:rPr lang="en-US" dirty="0" smtClean="0"/>
              <a:t>References</a:t>
            </a:r>
            <a:endParaRPr lang="en-US" dirty="0"/>
          </a:p>
        </p:txBody>
      </p:sp>
      <p:sp>
        <p:nvSpPr>
          <p:cNvPr id="38915" name="Rectangle 3"/>
          <p:cNvSpPr>
            <a:spLocks noGrp="1" noChangeArrowheads="1"/>
          </p:cNvSpPr>
          <p:nvPr>
            <p:ph type="body" idx="1"/>
          </p:nvPr>
        </p:nvSpPr>
        <p:spPr>
          <a:xfrm>
            <a:off x="457200" y="1600200"/>
            <a:ext cx="8229600" cy="5105400"/>
          </a:xfrm>
        </p:spPr>
        <p:txBody>
          <a:bodyPr>
            <a:normAutofit fontScale="92500" lnSpcReduction="20000"/>
          </a:bodyPr>
          <a:lstStyle/>
          <a:p>
            <a:pPr>
              <a:lnSpc>
                <a:spcPct val="80000"/>
              </a:lnSpc>
            </a:pPr>
            <a:r>
              <a:rPr lang="en-US" sz="1600" dirty="0" smtClean="0"/>
              <a:t>Becvar</a:t>
            </a:r>
            <a:r>
              <a:rPr lang="en-US" sz="1600" dirty="0"/>
              <a:t>, D.S.  (2001).  In the Presence of Grief:  Helping family members resolve death, dying, and bereavement issues.  New York, NY:  Guilford Press.</a:t>
            </a:r>
          </a:p>
          <a:p>
            <a:pPr>
              <a:lnSpc>
                <a:spcPct val="80000"/>
              </a:lnSpc>
            </a:pPr>
            <a:r>
              <a:rPr lang="en-US" sz="1600" dirty="0"/>
              <a:t>Bernstein, J.R.  (1997).  </a:t>
            </a:r>
            <a:r>
              <a:rPr lang="en-US" sz="1600" i="1" dirty="0"/>
              <a:t>When the Bough Breaks:  Forever after the death of a son or daughter.</a:t>
            </a:r>
            <a:r>
              <a:rPr lang="en-US" sz="1600" dirty="0"/>
              <a:t>  Kansas City, MO:  Andrews McMeel Publishing.  </a:t>
            </a:r>
          </a:p>
          <a:p>
            <a:pPr>
              <a:lnSpc>
                <a:spcPct val="80000"/>
              </a:lnSpc>
            </a:pPr>
            <a:r>
              <a:rPr lang="en-US" sz="1600" dirty="0"/>
              <a:t>Bowen, M.  (1976).  Family Reaction to Death. In Walsh, F. &amp; McGoldrick, M., (Eds.), </a:t>
            </a:r>
            <a:r>
              <a:rPr lang="en-US" sz="1600" i="1" dirty="0"/>
              <a:t>Living Beyond Loss:  Death in the family, 2</a:t>
            </a:r>
            <a:r>
              <a:rPr lang="en-US" sz="1600" i="1" baseline="30000" dirty="0"/>
              <a:t>nd</a:t>
            </a:r>
            <a:r>
              <a:rPr lang="en-US" sz="1600" i="1" dirty="0"/>
              <a:t> Edition.</a:t>
            </a:r>
            <a:r>
              <a:rPr lang="en-US" sz="1600" dirty="0"/>
              <a:t> New York, NY:  W.W. Norton &amp; Co.</a:t>
            </a:r>
          </a:p>
          <a:p>
            <a:pPr>
              <a:lnSpc>
                <a:spcPct val="80000"/>
              </a:lnSpc>
            </a:pPr>
            <a:r>
              <a:rPr lang="en-US" sz="1600" dirty="0" smtClean="0"/>
              <a:t>Byng</a:t>
            </a:r>
            <a:r>
              <a:rPr lang="en-US" sz="1600" dirty="0"/>
              <a:t>-Hall, J.  (2004).  In Walsh, F. &amp; McGoldrick, M., (Eds.), </a:t>
            </a:r>
            <a:r>
              <a:rPr lang="en-US" sz="1600" i="1" dirty="0"/>
              <a:t>Living Beyond Loss:  Death in the family, 2</a:t>
            </a:r>
            <a:r>
              <a:rPr lang="en-US" sz="1600" i="1" baseline="30000" dirty="0"/>
              <a:t>nd</a:t>
            </a:r>
            <a:r>
              <a:rPr lang="en-US" sz="1600" i="1" dirty="0"/>
              <a:t> Edition.</a:t>
            </a:r>
            <a:r>
              <a:rPr lang="en-US" sz="1600" dirty="0"/>
              <a:t> New York, NY:  W.W. Norton &amp; Co.</a:t>
            </a:r>
          </a:p>
          <a:p>
            <a:pPr>
              <a:lnSpc>
                <a:spcPct val="80000"/>
              </a:lnSpc>
            </a:pPr>
            <a:r>
              <a:rPr lang="en-US" sz="1600" dirty="0"/>
              <a:t>Deats, B.  (2004).  </a:t>
            </a:r>
            <a:r>
              <a:rPr lang="en-US" sz="1600" i="1" dirty="0"/>
              <a:t>Life After Loss:  A practical guide to renewing your life after experiencing major loss,</a:t>
            </a:r>
            <a:r>
              <a:rPr lang="en-US" sz="1600" dirty="0"/>
              <a:t> 4</a:t>
            </a:r>
            <a:r>
              <a:rPr lang="en-US" sz="1600" baseline="30000" dirty="0"/>
              <a:t>th</a:t>
            </a:r>
            <a:r>
              <a:rPr lang="en-US" sz="1600" dirty="0"/>
              <a:t> Edition.  Cambridge, MA:  Lifelong Books.</a:t>
            </a:r>
          </a:p>
          <a:p>
            <a:pPr>
              <a:lnSpc>
                <a:spcPct val="80000"/>
              </a:lnSpc>
            </a:pPr>
            <a:r>
              <a:rPr lang="en-US" sz="1600" dirty="0"/>
              <a:t>DiCiacco, J. A.  (2008).  </a:t>
            </a:r>
            <a:r>
              <a:rPr lang="en-US" sz="1600" i="1" dirty="0"/>
              <a:t>The Colors of Grief:  Understanding a child</a:t>
            </a:r>
            <a:r>
              <a:rPr lang="ja-JP" altLang="en-US" sz="1600" i="1" dirty="0">
                <a:latin typeface="Arial"/>
              </a:rPr>
              <a:t>’</a:t>
            </a:r>
            <a:r>
              <a:rPr lang="en-US" sz="1600" i="1" dirty="0"/>
              <a:t>s journey through loss from birth to adulthood.</a:t>
            </a:r>
            <a:r>
              <a:rPr lang="en-US" sz="1600" dirty="0"/>
              <a:t>  London:  Jessica Kingsley Publishers.</a:t>
            </a:r>
          </a:p>
          <a:p>
            <a:pPr>
              <a:lnSpc>
                <a:spcPct val="80000"/>
              </a:lnSpc>
            </a:pPr>
            <a:r>
              <a:rPr lang="en-US" sz="1600" dirty="0"/>
              <a:t>Dossey, L.  (1993).  </a:t>
            </a:r>
            <a:r>
              <a:rPr lang="en-US" sz="1600" i="1" dirty="0"/>
              <a:t>Healing Words:  The power of prayer and the practice of medicine.</a:t>
            </a:r>
            <a:r>
              <a:rPr lang="en-US" sz="1600" dirty="0"/>
              <a:t>  New York, NY:  Harper Paperbacks</a:t>
            </a:r>
            <a:r>
              <a:rPr lang="en-US" sz="1600" dirty="0" smtClean="0"/>
              <a:t>.</a:t>
            </a:r>
          </a:p>
          <a:p>
            <a:pPr>
              <a:lnSpc>
                <a:spcPct val="80000"/>
              </a:lnSpc>
            </a:pPr>
            <a:r>
              <a:rPr lang="en-US" sz="1600" dirty="0"/>
              <a:t>Kubler-Ross, E.  &amp; Kessler, D. (2005).  On Grief &amp; Grieving:  Finding the meaning of grief through the five stages of loss.  New York, NY:  Scribner.</a:t>
            </a:r>
          </a:p>
          <a:p>
            <a:pPr>
              <a:lnSpc>
                <a:spcPct val="80000"/>
              </a:lnSpc>
            </a:pPr>
            <a:r>
              <a:rPr lang="en-US" sz="1600" dirty="0"/>
              <a:t>Lesser, E.  (2005).  </a:t>
            </a:r>
            <a:r>
              <a:rPr lang="en-US" sz="1600" i="1" dirty="0"/>
              <a:t>Broken Open:  How difficult times can help us grow</a:t>
            </a:r>
            <a:r>
              <a:rPr lang="en-US" sz="1600" dirty="0"/>
              <a:t>.  New York:  Villard Books.</a:t>
            </a:r>
          </a:p>
          <a:p>
            <a:pPr>
              <a:lnSpc>
                <a:spcPct val="80000"/>
              </a:lnSpc>
            </a:pPr>
            <a:r>
              <a:rPr lang="en-US" sz="1600" dirty="0"/>
              <a:t>Lewis, C.S.  (1961).  </a:t>
            </a:r>
            <a:r>
              <a:rPr lang="en-US" sz="1600" i="1" dirty="0"/>
              <a:t>A Grief Observed.</a:t>
            </a:r>
            <a:r>
              <a:rPr lang="en-US" sz="1600" dirty="0"/>
              <a:t>  New York, NY:  HarperOne.</a:t>
            </a:r>
          </a:p>
          <a:p>
            <a:pPr>
              <a:lnSpc>
                <a:spcPct val="80000"/>
              </a:lnSpc>
            </a:pPr>
            <a:r>
              <a:rPr lang="en-US" sz="1600" dirty="0"/>
              <a:t>McGoldrick, M.  (2004).  Gender and Mourning. In Walsh, F. &amp; McGoldrick, M., (Eds.), </a:t>
            </a:r>
            <a:r>
              <a:rPr lang="en-US" sz="1600" i="1" dirty="0"/>
              <a:t>Living Beyond Loss:  Death in the family, 2</a:t>
            </a:r>
            <a:r>
              <a:rPr lang="en-US" sz="1600" i="1" baseline="30000" dirty="0"/>
              <a:t>nd</a:t>
            </a:r>
            <a:r>
              <a:rPr lang="en-US" sz="1600" i="1" dirty="0"/>
              <a:t> Edition.</a:t>
            </a:r>
            <a:r>
              <a:rPr lang="en-US" sz="1600" dirty="0"/>
              <a:t> New York, NY:  W.W. Norton &amp; Co.</a:t>
            </a:r>
          </a:p>
          <a:p>
            <a:pPr>
              <a:lnSpc>
                <a:spcPct val="80000"/>
              </a:lnSpc>
            </a:pPr>
            <a:r>
              <a:rPr lang="en-US" sz="1600" dirty="0"/>
              <a:t>Rando, T. (1984).  </a:t>
            </a:r>
            <a:r>
              <a:rPr lang="en-US" sz="1600" i="1" dirty="0"/>
              <a:t>Grief, Dying &amp; Death:  Clinical Interventions for Caregivers.</a:t>
            </a:r>
            <a:r>
              <a:rPr lang="en-US" sz="1600" dirty="0"/>
              <a:t>  Champaign, IL:  Research Press Co.</a:t>
            </a:r>
          </a:p>
          <a:p>
            <a:pPr>
              <a:lnSpc>
                <a:spcPct val="80000"/>
              </a:lnSpc>
            </a:pPr>
            <a:r>
              <a:rPr lang="en-US" sz="1600" dirty="0" smtClean="0"/>
              <a:t>Walsh</a:t>
            </a:r>
            <a:r>
              <a:rPr lang="en-US" sz="1600" dirty="0"/>
              <a:t>-Burke, K.  (2006).  </a:t>
            </a:r>
            <a:r>
              <a:rPr lang="en-US" sz="1600" i="1" dirty="0"/>
              <a:t>Grief and Loss:  Theories and Skills for Helping Professionals.</a:t>
            </a:r>
            <a:r>
              <a:rPr lang="en-US" sz="1600" dirty="0"/>
              <a:t> Boston, MA: Pearson Education, Inc.</a:t>
            </a:r>
          </a:p>
          <a:p>
            <a:pPr>
              <a:lnSpc>
                <a:spcPct val="80000"/>
              </a:lnSpc>
            </a:pPr>
            <a:r>
              <a:rPr lang="en-US" sz="1600" dirty="0"/>
              <a:t>Worden, W.  (2002).  </a:t>
            </a:r>
            <a:r>
              <a:rPr lang="en-US" sz="1600" i="1" dirty="0"/>
              <a:t>Grief counseling and grief therapy:  A handbook for the mental health practitioner.</a:t>
            </a:r>
            <a:r>
              <a:rPr lang="en-US" sz="1600" dirty="0"/>
              <a:t>  (3</a:t>
            </a:r>
            <a:r>
              <a:rPr lang="en-US" sz="1600" baseline="30000" dirty="0"/>
              <a:t>rd</a:t>
            </a:r>
            <a:r>
              <a:rPr lang="en-US" sz="1600" dirty="0"/>
              <a:t> ed).  New York:  Springer Publishing Company.</a:t>
            </a:r>
          </a:p>
        </p:txBody>
      </p:sp>
    </p:spTree>
    <p:extLst>
      <p:ext uri="{BB962C8B-B14F-4D97-AF65-F5344CB8AC3E}">
        <p14:creationId xmlns:p14="http://schemas.microsoft.com/office/powerpoint/2010/main" val="57586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endParaRPr lang="en-US" dirty="0"/>
          </a:p>
        </p:txBody>
      </p:sp>
      <p:sp>
        <p:nvSpPr>
          <p:cNvPr id="389123" name="Rectangle 3"/>
          <p:cNvSpPr>
            <a:spLocks noGrp="1" noChangeArrowheads="1"/>
          </p:cNvSpPr>
          <p:nvPr>
            <p:ph type="body" idx="1"/>
          </p:nvPr>
        </p:nvSpPr>
        <p:spPr/>
        <p:txBody>
          <a:bodyPr/>
          <a:lstStyle/>
          <a:p>
            <a:endParaRPr lang="en-US" dirty="0"/>
          </a:p>
        </p:txBody>
      </p:sp>
      <p:pic>
        <p:nvPicPr>
          <p:cNvPr id="389124" name="Picture 4" descr="family 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534400" cy="565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818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endParaRPr lang="en-US" dirty="0"/>
          </a:p>
        </p:txBody>
      </p:sp>
      <p:pic>
        <p:nvPicPr>
          <p:cNvPr id="392196" name="Picture 4" descr="OJHibbertFam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 y="304800"/>
            <a:ext cx="8991600" cy="599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50790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family pic 2013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39" y="385719"/>
            <a:ext cx="9144000" cy="6073254"/>
          </a:xfrm>
          <a:prstGeom prst="rect">
            <a:avLst/>
          </a:prstGeom>
        </p:spPr>
      </p:pic>
    </p:spTree>
    <p:extLst>
      <p:ext uri="{BB962C8B-B14F-4D97-AF65-F5344CB8AC3E}">
        <p14:creationId xmlns:p14="http://schemas.microsoft.com/office/powerpoint/2010/main" val="798109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k How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349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5"/>
            <a:ext cx="3313355" cy="2318569"/>
          </a:xfrm>
        </p:spPr>
        <p:txBody>
          <a:bodyPr>
            <a:normAutofit/>
          </a:bodyPr>
          <a:lstStyle/>
          <a:p>
            <a:pPr algn="ctr"/>
            <a:r>
              <a:rPr lang="en-US" sz="3200" dirty="0" smtClean="0"/>
              <a:t>Understanding </a:t>
            </a:r>
            <a:br>
              <a:rPr lang="en-US" sz="3200" dirty="0" smtClean="0"/>
            </a:br>
            <a:r>
              <a:rPr lang="en-US" sz="3200" dirty="0" smtClean="0"/>
              <a:t>Loss</a:t>
            </a:r>
            <a:endParaRPr lang="en-US" sz="3200" dirty="0"/>
          </a:p>
        </p:txBody>
      </p:sp>
      <p:sp>
        <p:nvSpPr>
          <p:cNvPr id="4" name="Rectangle 3"/>
          <p:cNvSpPr/>
          <p:nvPr/>
        </p:nvSpPr>
        <p:spPr>
          <a:xfrm>
            <a:off x="509531" y="2029140"/>
            <a:ext cx="3458588" cy="3354765"/>
          </a:xfrm>
          <a:prstGeom prst="rect">
            <a:avLst/>
          </a:prstGeom>
        </p:spPr>
        <p:txBody>
          <a:bodyPr wrap="square">
            <a:spAutoFit/>
          </a:bodyPr>
          <a:lstStyle/>
          <a:p>
            <a:pPr algn="ctr"/>
            <a:r>
              <a:rPr lang="ja-JP" altLang="en-US" i="1" dirty="0">
                <a:latin typeface="Arial"/>
              </a:rPr>
              <a:t>“</a:t>
            </a:r>
            <a:r>
              <a:rPr lang="en-US" i="1" dirty="0"/>
              <a:t>…His whole way of life will be changed.  All sorts of pleasures and activities that he once took for granted will have to be simply written off.  Duties too.  At present I am learning to get about on crutches.  Perhaps I shall presently be given a wooden leg.  But I shall never be a biped again.</a:t>
            </a:r>
            <a:r>
              <a:rPr lang="ja-JP" altLang="en-US" i="1" dirty="0">
                <a:latin typeface="Arial"/>
              </a:rPr>
              <a:t>”</a:t>
            </a:r>
            <a:r>
              <a:rPr lang="en-US" dirty="0"/>
              <a:t>  </a:t>
            </a:r>
            <a:endParaRPr lang="en-US" dirty="0" smtClean="0"/>
          </a:p>
          <a:p>
            <a:pPr algn="ctr"/>
            <a:r>
              <a:rPr lang="en-US" sz="1400" dirty="0" smtClean="0"/>
              <a:t>(</a:t>
            </a:r>
            <a:r>
              <a:rPr lang="en-US" sz="1400" dirty="0"/>
              <a:t>C.S. Lewis, A Grief Observed, p. 53)</a:t>
            </a:r>
          </a:p>
        </p:txBody>
      </p:sp>
    </p:spTree>
    <p:extLst>
      <p:ext uri="{BB962C8B-B14F-4D97-AF65-F5344CB8AC3E}">
        <p14:creationId xmlns:p14="http://schemas.microsoft.com/office/powerpoint/2010/main" val="78808431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7163</TotalTime>
  <Words>4219</Words>
  <Application>Microsoft Macintosh PowerPoint</Application>
  <PresentationFormat>On-screen Show (4:3)</PresentationFormat>
  <Paragraphs>440</Paragraphs>
  <Slides>46</Slides>
  <Notes>20</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Austin</vt:lpstr>
      <vt:lpstr>Sibling  Grief</vt:lpstr>
      <vt:lpstr>We all have a story…</vt:lpstr>
      <vt:lpstr>PowerPoint Presentation</vt:lpstr>
      <vt:lpstr>PowerPoint Presentation</vt:lpstr>
      <vt:lpstr>PowerPoint Presentation</vt:lpstr>
      <vt:lpstr>PowerPoint Presentation</vt:lpstr>
      <vt:lpstr>PowerPoint Presentation</vt:lpstr>
      <vt:lpstr>PowerPoint Presentation</vt:lpstr>
      <vt:lpstr>Understanding  Loss</vt:lpstr>
      <vt:lpstr>LOSS</vt:lpstr>
      <vt:lpstr>Trauma</vt:lpstr>
      <vt:lpstr>Causes of Emotional/Psychological Trauma</vt:lpstr>
      <vt:lpstr>GRIEF     “Grief is the process that allows us to let go of that which was and be ready for that which is to come.” Therese Rando, 1984, p.17 </vt:lpstr>
      <vt:lpstr>GRIEF</vt:lpstr>
      <vt:lpstr>“Normal” Grief</vt:lpstr>
      <vt:lpstr>Complicated Grief</vt:lpstr>
      <vt:lpstr>Unresolved Grief</vt:lpstr>
      <vt:lpstr>Parenting &amp; Grief</vt:lpstr>
      <vt:lpstr>Children &amp; Grief</vt:lpstr>
      <vt:lpstr>Siblings &amp; Grief </vt:lpstr>
      <vt:lpstr>Bowen’s Emotional Shock Wave</vt:lpstr>
      <vt:lpstr>Social Ties and Grief “Many times a wedge is driven between those suffering the loss and very dear and close friends.  We can refer to this as a ‘wedge of ignorance’—ignorance about the great importance of open…communication.”  ~Ronald J. Knapp, Beyond Endurance</vt:lpstr>
      <vt:lpstr>Religion, Spirituality, &amp; Grief “God may become the answer &amp; the question.” (E. Grollman, 1995)</vt:lpstr>
      <vt:lpstr>MOURNING</vt:lpstr>
      <vt:lpstr>Mourning &amp; the Family</vt:lpstr>
      <vt:lpstr>Measuring &amp; Comparing Grief</vt:lpstr>
      <vt:lpstr>Siblings &amp; Mourning</vt:lpstr>
      <vt:lpstr>Grief Work Models</vt:lpstr>
      <vt:lpstr>Family Grief Work… As siblings, we don’t always get this</vt:lpstr>
      <vt:lpstr>Lifelong HEALING</vt:lpstr>
      <vt:lpstr>HEALING</vt:lpstr>
      <vt:lpstr>“How do I (we) grieve?” </vt:lpstr>
      <vt:lpstr>FEEL</vt:lpstr>
      <vt:lpstr>Self-Esteem &amp; Self-Worth</vt:lpstr>
      <vt:lpstr>PowerPoint Presentation</vt:lpstr>
      <vt:lpstr>Powerful  Self-Care Self-care is crucial to coping and healing! </vt:lpstr>
      <vt:lpstr>Have You Cared for Your Brain Today?</vt:lpstr>
      <vt:lpstr>Caring for your Brain with NURSE: </vt:lpstr>
      <vt:lpstr>Exercise</vt:lpstr>
      <vt:lpstr>Letting go of…</vt:lpstr>
      <vt:lpstr>Mindfulness</vt:lpstr>
      <vt:lpstr>Support</vt:lpstr>
      <vt:lpstr> </vt:lpstr>
      <vt:lpstr>PowerPoint Presentation</vt:lpstr>
      <vt:lpstr>Thank you!</vt:lpstr>
      <vt:lpstr>References</vt:lpstr>
    </vt:vector>
  </TitlesOfParts>
  <Company>Dr. Christina Hibbert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How We GROW</dc:title>
  <dc:creator>Christina Hibbert</dc:creator>
  <cp:lastModifiedBy>Christina Hibbert</cp:lastModifiedBy>
  <cp:revision>53</cp:revision>
  <dcterms:created xsi:type="dcterms:W3CDTF">2016-04-03T18:52:07Z</dcterms:created>
  <dcterms:modified xsi:type="dcterms:W3CDTF">2016-07-10T05:22:25Z</dcterms:modified>
</cp:coreProperties>
</file>